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handoutMasterIdLst>
    <p:handoutMasterId r:id="rId5"/>
  </p:handoutMasterIdLst>
  <p:sldIdLst>
    <p:sldId id="256" r:id="rId2"/>
    <p:sldId id="260" r:id="rId3"/>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3612" userDrawn="1">
          <p15:clr>
            <a:srgbClr val="A4A3A4"/>
          </p15:clr>
        </p15:guide>
        <p15:guide id="3" pos="845">
          <p15:clr>
            <a:srgbClr val="A4A3A4"/>
          </p15:clr>
        </p15:guide>
      </p15:sldGuideLst>
    </p:ext>
    <p:ext uri="{2D200454-40CA-4A62-9FC3-DE9A4176ACB9}">
      <p15:notesGuideLst xmlns:p15="http://schemas.microsoft.com/office/powerpoint/2012/main">
        <p15:guide id="1" orient="horz" pos="3130" userDrawn="1">
          <p15:clr>
            <a:srgbClr val="A4A3A4"/>
          </p15:clr>
        </p15:guide>
        <p15:guide id="2" pos="2144"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445"/>
    <p:restoredTop sz="93692"/>
  </p:normalViewPr>
  <p:slideViewPr>
    <p:cSldViewPr showGuides="1">
      <p:cViewPr varScale="1">
        <p:scale>
          <a:sx n="74" d="100"/>
          <a:sy n="74" d="100"/>
        </p:scale>
        <p:origin x="3108" y="72"/>
      </p:cViewPr>
      <p:guideLst>
        <p:guide orient="horz" pos="3120"/>
        <p:guide pos="3612"/>
        <p:guide pos="845"/>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61" d="100"/>
          <a:sy n="61" d="100"/>
        </p:scale>
        <p:origin x="-3390" y="-90"/>
      </p:cViewPr>
      <p:guideLst>
        <p:guide orient="horz" pos="3130"/>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10" Type="http://schemas.microsoft.com/office/2016/11/relationships/changesInfo" Target="changesInfos/changesInfo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akafumi Okuno" userId="9392664dd023b062" providerId="LiveId" clId="{1D3CAEF7-26C3-4EAB-B09D-58EE487925F1}"/>
    <pc:docChg chg="undo custSel modSld">
      <pc:chgData name="Takafumi Okuno" userId="9392664dd023b062" providerId="LiveId" clId="{1D3CAEF7-26C3-4EAB-B09D-58EE487925F1}" dt="2025-10-03T22:35:29.455" v="2769" actId="20577"/>
      <pc:docMkLst>
        <pc:docMk/>
      </pc:docMkLst>
      <pc:sldChg chg="delSp modSp mod">
        <pc:chgData name="Takafumi Okuno" userId="9392664dd023b062" providerId="LiveId" clId="{1D3CAEF7-26C3-4EAB-B09D-58EE487925F1}" dt="2025-10-03T22:35:29.455" v="2769" actId="20577"/>
        <pc:sldMkLst>
          <pc:docMk/>
          <pc:sldMk cId="0" sldId="256"/>
        </pc:sldMkLst>
        <pc:spChg chg="mod">
          <ac:chgData name="Takafumi Okuno" userId="9392664dd023b062" providerId="LiveId" clId="{1D3CAEF7-26C3-4EAB-B09D-58EE487925F1}" dt="2025-09-29T09:24:20.099" v="2759" actId="20577"/>
          <ac:spMkLst>
            <pc:docMk/>
            <pc:sldMk cId="0" sldId="256"/>
            <ac:spMk id="2" creationId="{00000000-0000-0000-0000-000000000000}"/>
          </ac:spMkLst>
        </pc:spChg>
        <pc:spChg chg="mod">
          <ac:chgData name="Takafumi Okuno" userId="9392664dd023b062" providerId="LiveId" clId="{1D3CAEF7-26C3-4EAB-B09D-58EE487925F1}" dt="2025-09-26T23:05:14.159" v="2668" actId="20577"/>
          <ac:spMkLst>
            <pc:docMk/>
            <pc:sldMk cId="0" sldId="256"/>
            <ac:spMk id="4" creationId="{00000000-0000-0000-0000-000000000000}"/>
          </ac:spMkLst>
        </pc:spChg>
        <pc:spChg chg="mod">
          <ac:chgData name="Takafumi Okuno" userId="9392664dd023b062" providerId="LiveId" clId="{1D3CAEF7-26C3-4EAB-B09D-58EE487925F1}" dt="2025-09-26T23:04:51.433" v="2660" actId="20577"/>
          <ac:spMkLst>
            <pc:docMk/>
            <pc:sldMk cId="0" sldId="256"/>
            <ac:spMk id="5" creationId="{00000000-0000-0000-0000-000000000000}"/>
          </ac:spMkLst>
        </pc:spChg>
        <pc:spChg chg="mod">
          <ac:chgData name="Takafumi Okuno" userId="9392664dd023b062" providerId="LiveId" clId="{1D3CAEF7-26C3-4EAB-B09D-58EE487925F1}" dt="2025-09-25T03:52:06.011" v="2476" actId="1036"/>
          <ac:spMkLst>
            <pc:docMk/>
            <pc:sldMk cId="0" sldId="256"/>
            <ac:spMk id="6" creationId="{5C374210-4831-8B08-77E9-1456EB8FAE11}"/>
          </ac:spMkLst>
        </pc:spChg>
        <pc:spChg chg="mod">
          <ac:chgData name="Takafumi Okuno" userId="9392664dd023b062" providerId="LiveId" clId="{1D3CAEF7-26C3-4EAB-B09D-58EE487925F1}" dt="2025-09-23T01:51:51.528" v="1378" actId="20577"/>
          <ac:spMkLst>
            <pc:docMk/>
            <pc:sldMk cId="0" sldId="256"/>
            <ac:spMk id="8" creationId="{FF23A1B5-CE20-08C9-2B5A-A2FB9DA78BC7}"/>
          </ac:spMkLst>
        </pc:spChg>
        <pc:spChg chg="mod">
          <ac:chgData name="Takafumi Okuno" userId="9392664dd023b062" providerId="LiveId" clId="{1D3CAEF7-26C3-4EAB-B09D-58EE487925F1}" dt="2025-10-03T22:35:29.455" v="2769" actId="20577"/>
          <ac:spMkLst>
            <pc:docMk/>
            <pc:sldMk cId="0" sldId="256"/>
            <ac:spMk id="14" creationId="{00000000-0000-0000-0000-000000000000}"/>
          </ac:spMkLst>
        </pc:spChg>
        <pc:spChg chg="mod">
          <ac:chgData name="Takafumi Okuno" userId="9392664dd023b062" providerId="LiveId" clId="{1D3CAEF7-26C3-4EAB-B09D-58EE487925F1}" dt="2025-09-25T03:38:47.051" v="2330" actId="1076"/>
          <ac:spMkLst>
            <pc:docMk/>
            <pc:sldMk cId="0" sldId="256"/>
            <ac:spMk id="17" creationId="{00000000-0000-0000-0000-000000000000}"/>
          </ac:spMkLst>
        </pc:spChg>
      </pc:sldChg>
      <pc:sldChg chg="modSp mod">
        <pc:chgData name="Takafumi Okuno" userId="9392664dd023b062" providerId="LiveId" clId="{1D3CAEF7-26C3-4EAB-B09D-58EE487925F1}" dt="2025-09-24T22:37:49.505" v="2065" actId="20577"/>
        <pc:sldMkLst>
          <pc:docMk/>
          <pc:sldMk cId="0" sldId="260"/>
        </pc:sldMkLst>
        <pc:spChg chg="mod">
          <ac:chgData name="Takafumi Okuno" userId="9392664dd023b062" providerId="LiveId" clId="{1D3CAEF7-26C3-4EAB-B09D-58EE487925F1}" dt="2025-09-24T22:37:49.505" v="2065" actId="20577"/>
          <ac:spMkLst>
            <pc:docMk/>
            <pc:sldMk cId="0" sldId="260"/>
            <ac:spMk id="9"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1"/>
            <a:ext cx="2950529" cy="497523"/>
          </a:xfrm>
          <a:prstGeom prst="rect">
            <a:avLst/>
          </a:prstGeom>
        </p:spPr>
        <p:txBody>
          <a:bodyPr vert="horz" lIns="91559" tIns="45779" rIns="91559" bIns="45779"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55082" y="1"/>
            <a:ext cx="2950529" cy="497523"/>
          </a:xfrm>
          <a:prstGeom prst="rect">
            <a:avLst/>
          </a:prstGeom>
        </p:spPr>
        <p:txBody>
          <a:bodyPr vert="horz" lIns="91559" tIns="45779" rIns="91559" bIns="45779" rtlCol="0"/>
          <a:lstStyle>
            <a:lvl1pPr algn="r">
              <a:defRPr sz="1200"/>
            </a:lvl1pPr>
          </a:lstStyle>
          <a:p>
            <a:fld id="{19A7409E-4697-4D89-A9F0-6983E8C1EB62}" type="datetimeFigureOut">
              <a:rPr kumimoji="1" lang="ja-JP" altLang="en-US" smtClean="0"/>
              <a:pPr/>
              <a:t>2025/10/7</a:t>
            </a:fld>
            <a:endParaRPr kumimoji="1" lang="ja-JP" altLang="en-US"/>
          </a:p>
        </p:txBody>
      </p:sp>
      <p:sp>
        <p:nvSpPr>
          <p:cNvPr id="4" name="フッター プレースホルダ 3"/>
          <p:cNvSpPr>
            <a:spLocks noGrp="1"/>
          </p:cNvSpPr>
          <p:nvPr>
            <p:ph type="ftr" sz="quarter" idx="2"/>
          </p:nvPr>
        </p:nvSpPr>
        <p:spPr>
          <a:xfrm>
            <a:off x="0" y="9440226"/>
            <a:ext cx="2950529" cy="497522"/>
          </a:xfrm>
          <a:prstGeom prst="rect">
            <a:avLst/>
          </a:prstGeom>
        </p:spPr>
        <p:txBody>
          <a:bodyPr vert="horz" lIns="91559" tIns="45779" rIns="91559" bIns="45779"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55082" y="9440226"/>
            <a:ext cx="2950529" cy="497522"/>
          </a:xfrm>
          <a:prstGeom prst="rect">
            <a:avLst/>
          </a:prstGeom>
        </p:spPr>
        <p:txBody>
          <a:bodyPr vert="horz" lIns="91559" tIns="45779" rIns="91559" bIns="45779" rtlCol="0" anchor="b"/>
          <a:lstStyle>
            <a:lvl1pPr algn="r">
              <a:defRPr sz="1200"/>
            </a:lvl1pPr>
          </a:lstStyle>
          <a:p>
            <a:fld id="{C10E0CA0-F197-4683-A0ED-95B4643438F6}" type="slidenum">
              <a:rPr kumimoji="1" lang="ja-JP" altLang="en-US" smtClean="0"/>
              <a:pPr/>
              <a:t>‹#›</a:t>
            </a:fld>
            <a:endParaRPr kumimoji="1" lang="ja-JP" altLang="en-US"/>
          </a:p>
        </p:txBody>
      </p:sp>
    </p:spTree>
    <p:extLst>
      <p:ext uri="{BB962C8B-B14F-4D97-AF65-F5344CB8AC3E}">
        <p14:creationId xmlns:p14="http://schemas.microsoft.com/office/powerpoint/2010/main" val="40209686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50529" cy="497523"/>
          </a:xfrm>
          <a:prstGeom prst="rect">
            <a:avLst/>
          </a:prstGeom>
        </p:spPr>
        <p:txBody>
          <a:bodyPr vert="horz" lIns="91559" tIns="45779" rIns="91559" bIns="4577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082" y="1"/>
            <a:ext cx="2950529" cy="497523"/>
          </a:xfrm>
          <a:prstGeom prst="rect">
            <a:avLst/>
          </a:prstGeom>
        </p:spPr>
        <p:txBody>
          <a:bodyPr vert="horz" lIns="91559" tIns="45779" rIns="91559" bIns="45779" rtlCol="0"/>
          <a:lstStyle>
            <a:lvl1pPr algn="r">
              <a:defRPr sz="1200"/>
            </a:lvl1pPr>
          </a:lstStyle>
          <a:p>
            <a:fld id="{589FA834-70F3-45EA-BD65-A04FEFAE8063}" type="datetimeFigureOut">
              <a:rPr kumimoji="1" lang="ja-JP" altLang="en-US" smtClean="0"/>
              <a:t>2025/10/7</a:t>
            </a:fld>
            <a:endParaRPr kumimoji="1" lang="ja-JP" altLang="en-US"/>
          </a:p>
        </p:txBody>
      </p:sp>
      <p:sp>
        <p:nvSpPr>
          <p:cNvPr id="4" name="スライド イメージ プレースホルダー 3"/>
          <p:cNvSpPr>
            <a:spLocks noGrp="1" noRot="1" noChangeAspect="1"/>
          </p:cNvSpPr>
          <p:nvPr>
            <p:ph type="sldImg" idx="2"/>
          </p:nvPr>
        </p:nvSpPr>
        <p:spPr>
          <a:xfrm>
            <a:off x="2243138" y="1243013"/>
            <a:ext cx="2320925" cy="3352800"/>
          </a:xfrm>
          <a:prstGeom prst="rect">
            <a:avLst/>
          </a:prstGeom>
          <a:noFill/>
          <a:ln w="12700">
            <a:solidFill>
              <a:prstClr val="black"/>
            </a:solidFill>
          </a:ln>
        </p:spPr>
        <p:txBody>
          <a:bodyPr vert="horz" lIns="91559" tIns="45779" rIns="91559" bIns="45779" rtlCol="0" anchor="ctr"/>
          <a:lstStyle/>
          <a:p>
            <a:endParaRPr lang="ja-JP" altLang="en-US"/>
          </a:p>
        </p:txBody>
      </p:sp>
      <p:sp>
        <p:nvSpPr>
          <p:cNvPr id="5" name="ノート プレースホルダー 4"/>
          <p:cNvSpPr>
            <a:spLocks noGrp="1"/>
          </p:cNvSpPr>
          <p:nvPr>
            <p:ph type="body" sz="quarter" idx="3"/>
          </p:nvPr>
        </p:nvSpPr>
        <p:spPr>
          <a:xfrm>
            <a:off x="680403" y="4782900"/>
            <a:ext cx="5446396" cy="3913426"/>
          </a:xfrm>
          <a:prstGeom prst="rect">
            <a:avLst/>
          </a:prstGeom>
        </p:spPr>
        <p:txBody>
          <a:bodyPr vert="horz" lIns="91559" tIns="45779" rIns="91559" bIns="4577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1815"/>
            <a:ext cx="2950529" cy="497523"/>
          </a:xfrm>
          <a:prstGeom prst="rect">
            <a:avLst/>
          </a:prstGeom>
        </p:spPr>
        <p:txBody>
          <a:bodyPr vert="horz" lIns="91559" tIns="45779" rIns="91559" bIns="4577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082" y="9441815"/>
            <a:ext cx="2950529" cy="497523"/>
          </a:xfrm>
          <a:prstGeom prst="rect">
            <a:avLst/>
          </a:prstGeom>
        </p:spPr>
        <p:txBody>
          <a:bodyPr vert="horz" lIns="91559" tIns="45779" rIns="91559" bIns="45779" rtlCol="0" anchor="b"/>
          <a:lstStyle>
            <a:lvl1pPr algn="r">
              <a:defRPr sz="1200"/>
            </a:lvl1pPr>
          </a:lstStyle>
          <a:p>
            <a:fld id="{6590A659-F539-415F-ACC7-4BF11C912DCF}" type="slidenum">
              <a:rPr kumimoji="1" lang="ja-JP" altLang="en-US" smtClean="0"/>
              <a:t>‹#›</a:t>
            </a:fld>
            <a:endParaRPr kumimoji="1" lang="ja-JP" altLang="en-US"/>
          </a:p>
        </p:txBody>
      </p:sp>
    </p:spTree>
    <p:extLst>
      <p:ext uri="{BB962C8B-B14F-4D97-AF65-F5344CB8AC3E}">
        <p14:creationId xmlns:p14="http://schemas.microsoft.com/office/powerpoint/2010/main" val="408615481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6590A659-F539-415F-ACC7-4BF11C912DCF}" type="slidenum">
              <a:rPr kumimoji="1" lang="ja-JP" altLang="en-US" smtClean="0"/>
              <a:t>1</a:t>
            </a:fld>
            <a:endParaRPr kumimoji="1" lang="ja-JP" altLang="en-US"/>
          </a:p>
        </p:txBody>
      </p:sp>
    </p:spTree>
    <p:extLst>
      <p:ext uri="{BB962C8B-B14F-4D97-AF65-F5344CB8AC3E}">
        <p14:creationId xmlns:p14="http://schemas.microsoft.com/office/powerpoint/2010/main" val="36680693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A313133-4B35-31EA-CB10-1C38679E3C8C}"/>
              </a:ext>
            </a:extLst>
          </p:cNvPr>
          <p:cNvSpPr>
            <a:spLocks noGrp="1"/>
          </p:cNvSpPr>
          <p:nvPr>
            <p:ph type="ctrTitle"/>
          </p:nvPr>
        </p:nvSpPr>
        <p:spPr>
          <a:xfrm>
            <a:off x="857250" y="1621191"/>
            <a:ext cx="5143500" cy="3448756"/>
          </a:xfrm>
        </p:spPr>
        <p:txBody>
          <a:bodyPr anchor="b"/>
          <a:lstStyle>
            <a:lvl1pPr algn="ctr">
              <a:defRPr sz="3375"/>
            </a:lvl1pPr>
          </a:lstStyle>
          <a:p>
            <a:r>
              <a:rPr kumimoji="1" lang="ja-JP" altLang="en-US"/>
              <a:t>マスター タイトルの書式設定</a:t>
            </a:r>
          </a:p>
        </p:txBody>
      </p:sp>
      <p:sp>
        <p:nvSpPr>
          <p:cNvPr id="3" name="字幕 2">
            <a:extLst>
              <a:ext uri="{FF2B5EF4-FFF2-40B4-BE49-F238E27FC236}">
                <a16:creationId xmlns:a16="http://schemas.microsoft.com/office/drawing/2014/main" id="{7BE2B96F-7D99-63A9-501D-9C4F3D6594E6}"/>
              </a:ext>
            </a:extLst>
          </p:cNvPr>
          <p:cNvSpPr>
            <a:spLocks noGrp="1"/>
          </p:cNvSpPr>
          <p:nvPr>
            <p:ph type="subTitle" idx="1"/>
          </p:nvPr>
        </p:nvSpPr>
        <p:spPr>
          <a:xfrm>
            <a:off x="857250" y="5202944"/>
            <a:ext cx="5143500" cy="2391656"/>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FC431814-C7DA-362B-F5E6-B26E33FEBF1C}"/>
              </a:ext>
            </a:extLst>
          </p:cNvPr>
          <p:cNvSpPr>
            <a:spLocks noGrp="1"/>
          </p:cNvSpPr>
          <p:nvPr>
            <p:ph type="dt" sz="half" idx="10"/>
          </p:nvPr>
        </p:nvSpPr>
        <p:spPr/>
        <p:txBody>
          <a:bodyPr/>
          <a:lstStyle/>
          <a:p>
            <a:fld id="{B552AA35-025C-46A1-9971-4C38A965D60E}" type="datetimeFigureOut">
              <a:rPr kumimoji="1" lang="ja-JP" altLang="en-US" smtClean="0"/>
              <a:pPr/>
              <a:t>2025/10/7</a:t>
            </a:fld>
            <a:endParaRPr kumimoji="1" lang="ja-JP" altLang="en-US"/>
          </a:p>
        </p:txBody>
      </p:sp>
      <p:sp>
        <p:nvSpPr>
          <p:cNvPr id="5" name="フッター プレースホルダー 4">
            <a:extLst>
              <a:ext uri="{FF2B5EF4-FFF2-40B4-BE49-F238E27FC236}">
                <a16:creationId xmlns:a16="http://schemas.microsoft.com/office/drawing/2014/main" id="{060BD7ED-AB9E-C9F8-8638-D2C29231A72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717BF39-5B67-B9F4-F771-596479A386A4}"/>
              </a:ext>
            </a:extLst>
          </p:cNvPr>
          <p:cNvSpPr>
            <a:spLocks noGrp="1"/>
          </p:cNvSpPr>
          <p:nvPr>
            <p:ph type="sldNum" sz="quarter" idx="12"/>
          </p:nvPr>
        </p:nvSpPr>
        <p:spPr/>
        <p:txBody>
          <a:bodyPr/>
          <a:lstStyle/>
          <a:p>
            <a:fld id="{A3A19067-75B1-41A7-BE85-CD690E629301}" type="slidenum">
              <a:rPr kumimoji="1" lang="ja-JP" altLang="en-US" smtClean="0"/>
              <a:pPr/>
              <a:t>‹#›</a:t>
            </a:fld>
            <a:endParaRPr kumimoji="1" lang="ja-JP" altLang="en-US"/>
          </a:p>
        </p:txBody>
      </p:sp>
    </p:spTree>
    <p:extLst>
      <p:ext uri="{BB962C8B-B14F-4D97-AF65-F5344CB8AC3E}">
        <p14:creationId xmlns:p14="http://schemas.microsoft.com/office/powerpoint/2010/main" val="15670017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E0B1C37-26C7-C803-736E-6F01E5C55CD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FC74055-7FDC-C149-8FB2-1D38D64EED5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B704722-5FF6-5C65-337C-1A9BFA5EBA69}"/>
              </a:ext>
            </a:extLst>
          </p:cNvPr>
          <p:cNvSpPr>
            <a:spLocks noGrp="1"/>
          </p:cNvSpPr>
          <p:nvPr>
            <p:ph type="dt" sz="half" idx="10"/>
          </p:nvPr>
        </p:nvSpPr>
        <p:spPr/>
        <p:txBody>
          <a:bodyPr/>
          <a:lstStyle/>
          <a:p>
            <a:fld id="{B552AA35-025C-46A1-9971-4C38A965D60E}" type="datetimeFigureOut">
              <a:rPr kumimoji="1" lang="ja-JP" altLang="en-US" smtClean="0"/>
              <a:pPr/>
              <a:t>2025/10/7</a:t>
            </a:fld>
            <a:endParaRPr kumimoji="1" lang="ja-JP" altLang="en-US"/>
          </a:p>
        </p:txBody>
      </p:sp>
      <p:sp>
        <p:nvSpPr>
          <p:cNvPr id="5" name="フッター プレースホルダー 4">
            <a:extLst>
              <a:ext uri="{FF2B5EF4-FFF2-40B4-BE49-F238E27FC236}">
                <a16:creationId xmlns:a16="http://schemas.microsoft.com/office/drawing/2014/main" id="{1EC29821-9FB3-AC48-6407-74F6683FC51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C2C5F99-3552-2C4C-7474-23D923287013}"/>
              </a:ext>
            </a:extLst>
          </p:cNvPr>
          <p:cNvSpPr>
            <a:spLocks noGrp="1"/>
          </p:cNvSpPr>
          <p:nvPr>
            <p:ph type="sldNum" sz="quarter" idx="12"/>
          </p:nvPr>
        </p:nvSpPr>
        <p:spPr/>
        <p:txBody>
          <a:bodyPr/>
          <a:lstStyle/>
          <a:p>
            <a:fld id="{A3A19067-75B1-41A7-BE85-CD690E629301}" type="slidenum">
              <a:rPr kumimoji="1" lang="ja-JP" altLang="en-US" smtClean="0"/>
              <a:pPr/>
              <a:t>‹#›</a:t>
            </a:fld>
            <a:endParaRPr kumimoji="1" lang="ja-JP" altLang="en-US"/>
          </a:p>
        </p:txBody>
      </p:sp>
    </p:spTree>
    <p:extLst>
      <p:ext uri="{BB962C8B-B14F-4D97-AF65-F5344CB8AC3E}">
        <p14:creationId xmlns:p14="http://schemas.microsoft.com/office/powerpoint/2010/main" val="32945899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AEA88E5E-80B0-C741-6136-5592FD2EB68E}"/>
              </a:ext>
            </a:extLst>
          </p:cNvPr>
          <p:cNvSpPr>
            <a:spLocks noGrp="1"/>
          </p:cNvSpPr>
          <p:nvPr>
            <p:ph type="title" orient="vert"/>
          </p:nvPr>
        </p:nvSpPr>
        <p:spPr>
          <a:xfrm>
            <a:off x="4907756" y="527403"/>
            <a:ext cx="1478756" cy="8394877"/>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B9CC136-67D7-9B4C-F990-C68DA62BBC7B}"/>
              </a:ext>
            </a:extLst>
          </p:cNvPr>
          <p:cNvSpPr>
            <a:spLocks noGrp="1"/>
          </p:cNvSpPr>
          <p:nvPr>
            <p:ph type="body" orient="vert" idx="1"/>
          </p:nvPr>
        </p:nvSpPr>
        <p:spPr>
          <a:xfrm>
            <a:off x="471487" y="527403"/>
            <a:ext cx="4350544" cy="8394877"/>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DF18FBBA-B29D-9E69-8072-9375CA95B8D0}"/>
              </a:ext>
            </a:extLst>
          </p:cNvPr>
          <p:cNvSpPr>
            <a:spLocks noGrp="1"/>
          </p:cNvSpPr>
          <p:nvPr>
            <p:ph type="dt" sz="half" idx="10"/>
          </p:nvPr>
        </p:nvSpPr>
        <p:spPr/>
        <p:txBody>
          <a:bodyPr/>
          <a:lstStyle/>
          <a:p>
            <a:fld id="{B552AA35-025C-46A1-9971-4C38A965D60E}" type="datetimeFigureOut">
              <a:rPr kumimoji="1" lang="ja-JP" altLang="en-US" smtClean="0"/>
              <a:pPr/>
              <a:t>2025/10/7</a:t>
            </a:fld>
            <a:endParaRPr kumimoji="1" lang="ja-JP" altLang="en-US"/>
          </a:p>
        </p:txBody>
      </p:sp>
      <p:sp>
        <p:nvSpPr>
          <p:cNvPr id="5" name="フッター プレースホルダー 4">
            <a:extLst>
              <a:ext uri="{FF2B5EF4-FFF2-40B4-BE49-F238E27FC236}">
                <a16:creationId xmlns:a16="http://schemas.microsoft.com/office/drawing/2014/main" id="{494ABB58-9267-ECF7-75E2-71ED4D9AB18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2D6C09D-34E2-2F21-F2EC-D6E7FAEAD89E}"/>
              </a:ext>
            </a:extLst>
          </p:cNvPr>
          <p:cNvSpPr>
            <a:spLocks noGrp="1"/>
          </p:cNvSpPr>
          <p:nvPr>
            <p:ph type="sldNum" sz="quarter" idx="12"/>
          </p:nvPr>
        </p:nvSpPr>
        <p:spPr/>
        <p:txBody>
          <a:bodyPr/>
          <a:lstStyle/>
          <a:p>
            <a:fld id="{A3A19067-75B1-41A7-BE85-CD690E629301}" type="slidenum">
              <a:rPr kumimoji="1" lang="ja-JP" altLang="en-US" smtClean="0"/>
              <a:pPr/>
              <a:t>‹#›</a:t>
            </a:fld>
            <a:endParaRPr kumimoji="1" lang="ja-JP" altLang="en-US"/>
          </a:p>
        </p:txBody>
      </p:sp>
    </p:spTree>
    <p:extLst>
      <p:ext uri="{BB962C8B-B14F-4D97-AF65-F5344CB8AC3E}">
        <p14:creationId xmlns:p14="http://schemas.microsoft.com/office/powerpoint/2010/main" val="1786427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6366BAB-B812-C9AA-FB69-3649B4ABAC9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5222D24-55A4-B15F-3078-502C0D63DD1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51D01BC-3F1D-7721-03FD-5D909A5B0E87}"/>
              </a:ext>
            </a:extLst>
          </p:cNvPr>
          <p:cNvSpPr>
            <a:spLocks noGrp="1"/>
          </p:cNvSpPr>
          <p:nvPr>
            <p:ph type="dt" sz="half" idx="10"/>
          </p:nvPr>
        </p:nvSpPr>
        <p:spPr/>
        <p:txBody>
          <a:bodyPr/>
          <a:lstStyle/>
          <a:p>
            <a:fld id="{B552AA35-025C-46A1-9971-4C38A965D60E}" type="datetimeFigureOut">
              <a:rPr kumimoji="1" lang="ja-JP" altLang="en-US" smtClean="0"/>
              <a:pPr/>
              <a:t>2025/10/7</a:t>
            </a:fld>
            <a:endParaRPr kumimoji="1" lang="ja-JP" altLang="en-US"/>
          </a:p>
        </p:txBody>
      </p:sp>
      <p:sp>
        <p:nvSpPr>
          <p:cNvPr id="5" name="フッター プレースホルダー 4">
            <a:extLst>
              <a:ext uri="{FF2B5EF4-FFF2-40B4-BE49-F238E27FC236}">
                <a16:creationId xmlns:a16="http://schemas.microsoft.com/office/drawing/2014/main" id="{7F6B4D69-A95F-9A03-90C1-1F1B217494A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0F27A1F-9502-2A4A-57FC-1E1D5FA913BB}"/>
              </a:ext>
            </a:extLst>
          </p:cNvPr>
          <p:cNvSpPr>
            <a:spLocks noGrp="1"/>
          </p:cNvSpPr>
          <p:nvPr>
            <p:ph type="sldNum" sz="quarter" idx="12"/>
          </p:nvPr>
        </p:nvSpPr>
        <p:spPr/>
        <p:txBody>
          <a:bodyPr/>
          <a:lstStyle/>
          <a:p>
            <a:fld id="{A3A19067-75B1-41A7-BE85-CD690E629301}" type="slidenum">
              <a:rPr kumimoji="1" lang="ja-JP" altLang="en-US" smtClean="0"/>
              <a:pPr/>
              <a:t>‹#›</a:t>
            </a:fld>
            <a:endParaRPr kumimoji="1" lang="ja-JP" altLang="en-US"/>
          </a:p>
        </p:txBody>
      </p:sp>
    </p:spTree>
    <p:extLst>
      <p:ext uri="{BB962C8B-B14F-4D97-AF65-F5344CB8AC3E}">
        <p14:creationId xmlns:p14="http://schemas.microsoft.com/office/powerpoint/2010/main" val="3583293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017F882-B589-8E01-2341-153022775440}"/>
              </a:ext>
            </a:extLst>
          </p:cNvPr>
          <p:cNvSpPr>
            <a:spLocks noGrp="1"/>
          </p:cNvSpPr>
          <p:nvPr>
            <p:ph type="title"/>
          </p:nvPr>
        </p:nvSpPr>
        <p:spPr>
          <a:xfrm>
            <a:off x="467916" y="2469622"/>
            <a:ext cx="5915025" cy="4120620"/>
          </a:xfrm>
        </p:spPr>
        <p:txBody>
          <a:bodyPr anchor="b"/>
          <a:lstStyle>
            <a:lvl1pPr>
              <a:defRPr sz="3375"/>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3FBE282A-1D41-A470-FC8E-46C63FFBDBE9}"/>
              </a:ext>
            </a:extLst>
          </p:cNvPr>
          <p:cNvSpPr>
            <a:spLocks noGrp="1"/>
          </p:cNvSpPr>
          <p:nvPr>
            <p:ph type="body" idx="1"/>
          </p:nvPr>
        </p:nvSpPr>
        <p:spPr>
          <a:xfrm>
            <a:off x="467916" y="6629225"/>
            <a:ext cx="5915025" cy="2166937"/>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90A4D50E-2FB2-5C7E-929E-16275E3C0892}"/>
              </a:ext>
            </a:extLst>
          </p:cNvPr>
          <p:cNvSpPr>
            <a:spLocks noGrp="1"/>
          </p:cNvSpPr>
          <p:nvPr>
            <p:ph type="dt" sz="half" idx="10"/>
          </p:nvPr>
        </p:nvSpPr>
        <p:spPr/>
        <p:txBody>
          <a:bodyPr/>
          <a:lstStyle/>
          <a:p>
            <a:fld id="{B552AA35-025C-46A1-9971-4C38A965D60E}" type="datetimeFigureOut">
              <a:rPr kumimoji="1" lang="ja-JP" altLang="en-US" smtClean="0"/>
              <a:pPr/>
              <a:t>2025/10/7</a:t>
            </a:fld>
            <a:endParaRPr kumimoji="1" lang="ja-JP" altLang="en-US"/>
          </a:p>
        </p:txBody>
      </p:sp>
      <p:sp>
        <p:nvSpPr>
          <p:cNvPr id="5" name="フッター プレースホルダー 4">
            <a:extLst>
              <a:ext uri="{FF2B5EF4-FFF2-40B4-BE49-F238E27FC236}">
                <a16:creationId xmlns:a16="http://schemas.microsoft.com/office/drawing/2014/main" id="{BD43F905-E9B1-C2A8-FD79-1271E7A7154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94CB859-72B4-1CA4-21F5-2ADA378BDBF9}"/>
              </a:ext>
            </a:extLst>
          </p:cNvPr>
          <p:cNvSpPr>
            <a:spLocks noGrp="1"/>
          </p:cNvSpPr>
          <p:nvPr>
            <p:ph type="sldNum" sz="quarter" idx="12"/>
          </p:nvPr>
        </p:nvSpPr>
        <p:spPr/>
        <p:txBody>
          <a:bodyPr/>
          <a:lstStyle/>
          <a:p>
            <a:fld id="{A3A19067-75B1-41A7-BE85-CD690E629301}" type="slidenum">
              <a:rPr kumimoji="1" lang="ja-JP" altLang="en-US" smtClean="0"/>
              <a:pPr/>
              <a:t>‹#›</a:t>
            </a:fld>
            <a:endParaRPr kumimoji="1" lang="ja-JP" altLang="en-US"/>
          </a:p>
        </p:txBody>
      </p:sp>
    </p:spTree>
    <p:extLst>
      <p:ext uri="{BB962C8B-B14F-4D97-AF65-F5344CB8AC3E}">
        <p14:creationId xmlns:p14="http://schemas.microsoft.com/office/powerpoint/2010/main" val="35769245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166090A-4D4B-3B77-1262-4301C5A369B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660A60D-6AF4-9376-E21F-E7079F0591B7}"/>
              </a:ext>
            </a:extLst>
          </p:cNvPr>
          <p:cNvSpPr>
            <a:spLocks noGrp="1"/>
          </p:cNvSpPr>
          <p:nvPr>
            <p:ph sz="half" idx="1"/>
          </p:nvPr>
        </p:nvSpPr>
        <p:spPr>
          <a:xfrm>
            <a:off x="471488" y="2637014"/>
            <a:ext cx="2914650" cy="6285266"/>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D02D843D-5226-0736-F551-8D4C65D6AA62}"/>
              </a:ext>
            </a:extLst>
          </p:cNvPr>
          <p:cNvSpPr>
            <a:spLocks noGrp="1"/>
          </p:cNvSpPr>
          <p:nvPr>
            <p:ph sz="half" idx="2"/>
          </p:nvPr>
        </p:nvSpPr>
        <p:spPr>
          <a:xfrm>
            <a:off x="3471863" y="2637014"/>
            <a:ext cx="2914650" cy="6285266"/>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22C513E1-15C9-1211-3A60-B0AE4AE3AA54}"/>
              </a:ext>
            </a:extLst>
          </p:cNvPr>
          <p:cNvSpPr>
            <a:spLocks noGrp="1"/>
          </p:cNvSpPr>
          <p:nvPr>
            <p:ph type="dt" sz="half" idx="10"/>
          </p:nvPr>
        </p:nvSpPr>
        <p:spPr/>
        <p:txBody>
          <a:bodyPr/>
          <a:lstStyle/>
          <a:p>
            <a:fld id="{B552AA35-025C-46A1-9971-4C38A965D60E}" type="datetimeFigureOut">
              <a:rPr kumimoji="1" lang="ja-JP" altLang="en-US" smtClean="0"/>
              <a:pPr/>
              <a:t>2025/10/7</a:t>
            </a:fld>
            <a:endParaRPr kumimoji="1" lang="ja-JP" altLang="en-US"/>
          </a:p>
        </p:txBody>
      </p:sp>
      <p:sp>
        <p:nvSpPr>
          <p:cNvPr id="6" name="フッター プレースホルダー 5">
            <a:extLst>
              <a:ext uri="{FF2B5EF4-FFF2-40B4-BE49-F238E27FC236}">
                <a16:creationId xmlns:a16="http://schemas.microsoft.com/office/drawing/2014/main" id="{9010B35B-73E8-1919-152F-9CDC57B250B5}"/>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A68B39C-B713-6DB0-6FA0-124B371C7706}"/>
              </a:ext>
            </a:extLst>
          </p:cNvPr>
          <p:cNvSpPr>
            <a:spLocks noGrp="1"/>
          </p:cNvSpPr>
          <p:nvPr>
            <p:ph type="sldNum" sz="quarter" idx="12"/>
          </p:nvPr>
        </p:nvSpPr>
        <p:spPr/>
        <p:txBody>
          <a:bodyPr/>
          <a:lstStyle/>
          <a:p>
            <a:fld id="{A3A19067-75B1-41A7-BE85-CD690E629301}" type="slidenum">
              <a:rPr kumimoji="1" lang="ja-JP" altLang="en-US" smtClean="0"/>
              <a:pPr/>
              <a:t>‹#›</a:t>
            </a:fld>
            <a:endParaRPr kumimoji="1" lang="ja-JP" altLang="en-US"/>
          </a:p>
        </p:txBody>
      </p:sp>
    </p:spTree>
    <p:extLst>
      <p:ext uri="{BB962C8B-B14F-4D97-AF65-F5344CB8AC3E}">
        <p14:creationId xmlns:p14="http://schemas.microsoft.com/office/powerpoint/2010/main" val="26616962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60B2F8-A1E7-1CF1-A18A-B7CDAC45CB25}"/>
              </a:ext>
            </a:extLst>
          </p:cNvPr>
          <p:cNvSpPr>
            <a:spLocks noGrp="1"/>
          </p:cNvSpPr>
          <p:nvPr>
            <p:ph type="title"/>
          </p:nvPr>
        </p:nvSpPr>
        <p:spPr>
          <a:xfrm>
            <a:off x="472381" y="527404"/>
            <a:ext cx="5915025" cy="1914702"/>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93A0B36-935B-CA4F-3894-791A5EABC233}"/>
              </a:ext>
            </a:extLst>
          </p:cNvPr>
          <p:cNvSpPr>
            <a:spLocks noGrp="1"/>
          </p:cNvSpPr>
          <p:nvPr>
            <p:ph type="body" idx="1"/>
          </p:nvPr>
        </p:nvSpPr>
        <p:spPr>
          <a:xfrm>
            <a:off x="472381" y="2428347"/>
            <a:ext cx="2901255"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1E44D80B-6360-F76A-0E45-6F0FCF0004A6}"/>
              </a:ext>
            </a:extLst>
          </p:cNvPr>
          <p:cNvSpPr>
            <a:spLocks noGrp="1"/>
          </p:cNvSpPr>
          <p:nvPr>
            <p:ph sz="half" idx="2"/>
          </p:nvPr>
        </p:nvSpPr>
        <p:spPr>
          <a:xfrm>
            <a:off x="472381" y="3618442"/>
            <a:ext cx="2901255" cy="53221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EB2C92EA-70C3-BAF7-04BD-40C8288C874B}"/>
              </a:ext>
            </a:extLst>
          </p:cNvPr>
          <p:cNvSpPr>
            <a:spLocks noGrp="1"/>
          </p:cNvSpPr>
          <p:nvPr>
            <p:ph type="body" sz="quarter" idx="3"/>
          </p:nvPr>
        </p:nvSpPr>
        <p:spPr>
          <a:xfrm>
            <a:off x="3471863" y="2428347"/>
            <a:ext cx="2915543" cy="1190095"/>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6A1473F4-002D-6D22-8E07-E414ABC38BB2}"/>
              </a:ext>
            </a:extLst>
          </p:cNvPr>
          <p:cNvSpPr>
            <a:spLocks noGrp="1"/>
          </p:cNvSpPr>
          <p:nvPr>
            <p:ph sz="quarter" idx="4"/>
          </p:nvPr>
        </p:nvSpPr>
        <p:spPr>
          <a:xfrm>
            <a:off x="3471863" y="3618442"/>
            <a:ext cx="2915543" cy="5322183"/>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1DC71471-CDDB-E2FC-0BF6-D7E64480AE72}"/>
              </a:ext>
            </a:extLst>
          </p:cNvPr>
          <p:cNvSpPr>
            <a:spLocks noGrp="1"/>
          </p:cNvSpPr>
          <p:nvPr>
            <p:ph type="dt" sz="half" idx="10"/>
          </p:nvPr>
        </p:nvSpPr>
        <p:spPr/>
        <p:txBody>
          <a:bodyPr/>
          <a:lstStyle/>
          <a:p>
            <a:fld id="{B552AA35-025C-46A1-9971-4C38A965D60E}" type="datetimeFigureOut">
              <a:rPr kumimoji="1" lang="ja-JP" altLang="en-US" smtClean="0"/>
              <a:pPr/>
              <a:t>2025/10/7</a:t>
            </a:fld>
            <a:endParaRPr kumimoji="1" lang="ja-JP" altLang="en-US"/>
          </a:p>
        </p:txBody>
      </p:sp>
      <p:sp>
        <p:nvSpPr>
          <p:cNvPr id="8" name="フッター プレースホルダー 7">
            <a:extLst>
              <a:ext uri="{FF2B5EF4-FFF2-40B4-BE49-F238E27FC236}">
                <a16:creationId xmlns:a16="http://schemas.microsoft.com/office/drawing/2014/main" id="{4DA5920A-6177-B9E7-0A34-2E67C932A3C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1A2482D-2AE8-EB4B-FEEF-83E570925E78}"/>
              </a:ext>
            </a:extLst>
          </p:cNvPr>
          <p:cNvSpPr>
            <a:spLocks noGrp="1"/>
          </p:cNvSpPr>
          <p:nvPr>
            <p:ph type="sldNum" sz="quarter" idx="12"/>
          </p:nvPr>
        </p:nvSpPr>
        <p:spPr/>
        <p:txBody>
          <a:bodyPr/>
          <a:lstStyle/>
          <a:p>
            <a:fld id="{A3A19067-75B1-41A7-BE85-CD690E629301}" type="slidenum">
              <a:rPr kumimoji="1" lang="ja-JP" altLang="en-US" smtClean="0"/>
              <a:pPr/>
              <a:t>‹#›</a:t>
            </a:fld>
            <a:endParaRPr kumimoji="1" lang="ja-JP" altLang="en-US"/>
          </a:p>
        </p:txBody>
      </p:sp>
    </p:spTree>
    <p:extLst>
      <p:ext uri="{BB962C8B-B14F-4D97-AF65-F5344CB8AC3E}">
        <p14:creationId xmlns:p14="http://schemas.microsoft.com/office/powerpoint/2010/main" val="4232993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170A49E-6A97-B661-46AE-308F6F019CED}"/>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31ADAA9-CF33-04A2-E2D0-26551A6B51B4}"/>
              </a:ext>
            </a:extLst>
          </p:cNvPr>
          <p:cNvSpPr>
            <a:spLocks noGrp="1"/>
          </p:cNvSpPr>
          <p:nvPr>
            <p:ph type="dt" sz="half" idx="10"/>
          </p:nvPr>
        </p:nvSpPr>
        <p:spPr/>
        <p:txBody>
          <a:bodyPr/>
          <a:lstStyle/>
          <a:p>
            <a:fld id="{B552AA35-025C-46A1-9971-4C38A965D60E}" type="datetimeFigureOut">
              <a:rPr kumimoji="1" lang="ja-JP" altLang="en-US" smtClean="0"/>
              <a:pPr/>
              <a:t>2025/10/7</a:t>
            </a:fld>
            <a:endParaRPr kumimoji="1" lang="ja-JP" altLang="en-US"/>
          </a:p>
        </p:txBody>
      </p:sp>
      <p:sp>
        <p:nvSpPr>
          <p:cNvPr id="4" name="フッター プレースホルダー 3">
            <a:extLst>
              <a:ext uri="{FF2B5EF4-FFF2-40B4-BE49-F238E27FC236}">
                <a16:creationId xmlns:a16="http://schemas.microsoft.com/office/drawing/2014/main" id="{FA9CBF55-BB95-E01C-EFBA-1130EC77227B}"/>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FF325AC4-7E8D-D6D7-9DE4-9426B5E3038E}"/>
              </a:ext>
            </a:extLst>
          </p:cNvPr>
          <p:cNvSpPr>
            <a:spLocks noGrp="1"/>
          </p:cNvSpPr>
          <p:nvPr>
            <p:ph type="sldNum" sz="quarter" idx="12"/>
          </p:nvPr>
        </p:nvSpPr>
        <p:spPr/>
        <p:txBody>
          <a:bodyPr/>
          <a:lstStyle/>
          <a:p>
            <a:fld id="{A3A19067-75B1-41A7-BE85-CD690E629301}" type="slidenum">
              <a:rPr kumimoji="1" lang="ja-JP" altLang="en-US" smtClean="0"/>
              <a:pPr/>
              <a:t>‹#›</a:t>
            </a:fld>
            <a:endParaRPr kumimoji="1" lang="ja-JP" altLang="en-US"/>
          </a:p>
        </p:txBody>
      </p:sp>
    </p:spTree>
    <p:extLst>
      <p:ext uri="{BB962C8B-B14F-4D97-AF65-F5344CB8AC3E}">
        <p14:creationId xmlns:p14="http://schemas.microsoft.com/office/powerpoint/2010/main" val="2691380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C1332540-F031-BD60-F27E-B04BDAD5FE94}"/>
              </a:ext>
            </a:extLst>
          </p:cNvPr>
          <p:cNvSpPr>
            <a:spLocks noGrp="1"/>
          </p:cNvSpPr>
          <p:nvPr>
            <p:ph type="dt" sz="half" idx="10"/>
          </p:nvPr>
        </p:nvSpPr>
        <p:spPr/>
        <p:txBody>
          <a:bodyPr/>
          <a:lstStyle/>
          <a:p>
            <a:fld id="{B552AA35-025C-46A1-9971-4C38A965D60E}" type="datetimeFigureOut">
              <a:rPr kumimoji="1" lang="ja-JP" altLang="en-US" smtClean="0"/>
              <a:pPr/>
              <a:t>2025/10/7</a:t>
            </a:fld>
            <a:endParaRPr kumimoji="1" lang="ja-JP" altLang="en-US"/>
          </a:p>
        </p:txBody>
      </p:sp>
      <p:sp>
        <p:nvSpPr>
          <p:cNvPr id="3" name="フッター プレースホルダー 2">
            <a:extLst>
              <a:ext uri="{FF2B5EF4-FFF2-40B4-BE49-F238E27FC236}">
                <a16:creationId xmlns:a16="http://schemas.microsoft.com/office/drawing/2014/main" id="{08F74F62-B1D5-44F9-32DE-2E9F9000DB98}"/>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6E0C9825-1948-CFA2-3119-8FAF26464259}"/>
              </a:ext>
            </a:extLst>
          </p:cNvPr>
          <p:cNvSpPr>
            <a:spLocks noGrp="1"/>
          </p:cNvSpPr>
          <p:nvPr>
            <p:ph type="sldNum" sz="quarter" idx="12"/>
          </p:nvPr>
        </p:nvSpPr>
        <p:spPr/>
        <p:txBody>
          <a:bodyPr/>
          <a:lstStyle/>
          <a:p>
            <a:fld id="{A3A19067-75B1-41A7-BE85-CD690E629301}" type="slidenum">
              <a:rPr kumimoji="1" lang="ja-JP" altLang="en-US" smtClean="0"/>
              <a:pPr/>
              <a:t>‹#›</a:t>
            </a:fld>
            <a:endParaRPr kumimoji="1" lang="ja-JP" altLang="en-US"/>
          </a:p>
        </p:txBody>
      </p:sp>
    </p:spTree>
    <p:extLst>
      <p:ext uri="{BB962C8B-B14F-4D97-AF65-F5344CB8AC3E}">
        <p14:creationId xmlns:p14="http://schemas.microsoft.com/office/powerpoint/2010/main" val="28781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7E7CC08-07DE-9D2E-6D3F-B7FF4BAA6E18}"/>
              </a:ext>
            </a:extLst>
          </p:cNvPr>
          <p:cNvSpPr>
            <a:spLocks noGrp="1"/>
          </p:cNvSpPr>
          <p:nvPr>
            <p:ph type="title"/>
          </p:nvPr>
        </p:nvSpPr>
        <p:spPr>
          <a:xfrm>
            <a:off x="472381" y="660400"/>
            <a:ext cx="2211883" cy="2311400"/>
          </a:xfrm>
        </p:spPr>
        <p:txBody>
          <a:bodyPr anchor="b"/>
          <a:lstStyle>
            <a:lvl1pPr>
              <a:defRPr sz="18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FACCBF6-E72A-DEB6-BE2B-ADC9A451A2E2}"/>
              </a:ext>
            </a:extLst>
          </p:cNvPr>
          <p:cNvSpPr>
            <a:spLocks noGrp="1"/>
          </p:cNvSpPr>
          <p:nvPr>
            <p:ph idx="1"/>
          </p:nvPr>
        </p:nvSpPr>
        <p:spPr>
          <a:xfrm>
            <a:off x="2915543" y="1426281"/>
            <a:ext cx="3471863" cy="7039681"/>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4ED3170E-7F2A-9C9F-A8B8-78AA75C24994}"/>
              </a:ext>
            </a:extLst>
          </p:cNvPr>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6BE94FA-AA1C-C1C0-32B6-AA7B1360F64B}"/>
              </a:ext>
            </a:extLst>
          </p:cNvPr>
          <p:cNvSpPr>
            <a:spLocks noGrp="1"/>
          </p:cNvSpPr>
          <p:nvPr>
            <p:ph type="dt" sz="half" idx="10"/>
          </p:nvPr>
        </p:nvSpPr>
        <p:spPr/>
        <p:txBody>
          <a:bodyPr/>
          <a:lstStyle/>
          <a:p>
            <a:fld id="{B552AA35-025C-46A1-9971-4C38A965D60E}" type="datetimeFigureOut">
              <a:rPr kumimoji="1" lang="ja-JP" altLang="en-US" smtClean="0"/>
              <a:pPr/>
              <a:t>2025/10/7</a:t>
            </a:fld>
            <a:endParaRPr kumimoji="1" lang="ja-JP" altLang="en-US"/>
          </a:p>
        </p:txBody>
      </p:sp>
      <p:sp>
        <p:nvSpPr>
          <p:cNvPr id="6" name="フッター プレースホルダー 5">
            <a:extLst>
              <a:ext uri="{FF2B5EF4-FFF2-40B4-BE49-F238E27FC236}">
                <a16:creationId xmlns:a16="http://schemas.microsoft.com/office/drawing/2014/main" id="{397EBEA8-1223-B75F-EA41-7CA8036B10B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A1954AB-9E77-B057-0E9F-1268B6868ECA}"/>
              </a:ext>
            </a:extLst>
          </p:cNvPr>
          <p:cNvSpPr>
            <a:spLocks noGrp="1"/>
          </p:cNvSpPr>
          <p:nvPr>
            <p:ph type="sldNum" sz="quarter" idx="12"/>
          </p:nvPr>
        </p:nvSpPr>
        <p:spPr/>
        <p:txBody>
          <a:bodyPr/>
          <a:lstStyle/>
          <a:p>
            <a:fld id="{A3A19067-75B1-41A7-BE85-CD690E629301}" type="slidenum">
              <a:rPr kumimoji="1" lang="ja-JP" altLang="en-US" smtClean="0"/>
              <a:pPr/>
              <a:t>‹#›</a:t>
            </a:fld>
            <a:endParaRPr kumimoji="1" lang="ja-JP" altLang="en-US"/>
          </a:p>
        </p:txBody>
      </p:sp>
    </p:spTree>
    <p:extLst>
      <p:ext uri="{BB962C8B-B14F-4D97-AF65-F5344CB8AC3E}">
        <p14:creationId xmlns:p14="http://schemas.microsoft.com/office/powerpoint/2010/main" val="21824186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652559D-A746-0E64-951C-F90FB46A86BA}"/>
              </a:ext>
            </a:extLst>
          </p:cNvPr>
          <p:cNvSpPr>
            <a:spLocks noGrp="1"/>
          </p:cNvSpPr>
          <p:nvPr>
            <p:ph type="title"/>
          </p:nvPr>
        </p:nvSpPr>
        <p:spPr>
          <a:xfrm>
            <a:off x="472381" y="660400"/>
            <a:ext cx="2211883" cy="2311400"/>
          </a:xfrm>
        </p:spPr>
        <p:txBody>
          <a:bodyPr anchor="b"/>
          <a:lstStyle>
            <a:lvl1pPr>
              <a:defRPr sz="18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85D10A04-FC5A-B476-1F6F-42572FF498D9}"/>
              </a:ext>
            </a:extLst>
          </p:cNvPr>
          <p:cNvSpPr>
            <a:spLocks noGrp="1"/>
          </p:cNvSpPr>
          <p:nvPr>
            <p:ph type="pic" idx="1"/>
          </p:nvPr>
        </p:nvSpPr>
        <p:spPr>
          <a:xfrm>
            <a:off x="2915543" y="1426281"/>
            <a:ext cx="3471863" cy="7039681"/>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kumimoji="1" lang="ja-JP" altLang="en-US"/>
          </a:p>
        </p:txBody>
      </p:sp>
      <p:sp>
        <p:nvSpPr>
          <p:cNvPr id="4" name="テキスト プレースホルダー 3">
            <a:extLst>
              <a:ext uri="{FF2B5EF4-FFF2-40B4-BE49-F238E27FC236}">
                <a16:creationId xmlns:a16="http://schemas.microsoft.com/office/drawing/2014/main" id="{CAD2812A-382D-30C2-1A32-096BFB27D5A5}"/>
              </a:ext>
            </a:extLst>
          </p:cNvPr>
          <p:cNvSpPr>
            <a:spLocks noGrp="1"/>
          </p:cNvSpPr>
          <p:nvPr>
            <p:ph type="body" sz="half" idx="2"/>
          </p:nvPr>
        </p:nvSpPr>
        <p:spPr>
          <a:xfrm>
            <a:off x="472381" y="2971800"/>
            <a:ext cx="2211883" cy="550562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9E25ED69-75FA-D714-2DB9-91D0F02C985A}"/>
              </a:ext>
            </a:extLst>
          </p:cNvPr>
          <p:cNvSpPr>
            <a:spLocks noGrp="1"/>
          </p:cNvSpPr>
          <p:nvPr>
            <p:ph type="dt" sz="half" idx="10"/>
          </p:nvPr>
        </p:nvSpPr>
        <p:spPr/>
        <p:txBody>
          <a:bodyPr/>
          <a:lstStyle/>
          <a:p>
            <a:fld id="{B552AA35-025C-46A1-9971-4C38A965D60E}" type="datetimeFigureOut">
              <a:rPr kumimoji="1" lang="ja-JP" altLang="en-US" smtClean="0"/>
              <a:pPr/>
              <a:t>2025/10/7</a:t>
            </a:fld>
            <a:endParaRPr kumimoji="1" lang="ja-JP" altLang="en-US"/>
          </a:p>
        </p:txBody>
      </p:sp>
      <p:sp>
        <p:nvSpPr>
          <p:cNvPr id="6" name="フッター プレースホルダー 5">
            <a:extLst>
              <a:ext uri="{FF2B5EF4-FFF2-40B4-BE49-F238E27FC236}">
                <a16:creationId xmlns:a16="http://schemas.microsoft.com/office/drawing/2014/main" id="{1D5593FF-5FCF-F89B-7EB8-1E6B31BB92B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7F4AC1C6-42B4-E46A-3BAE-4B35F70739FB}"/>
              </a:ext>
            </a:extLst>
          </p:cNvPr>
          <p:cNvSpPr>
            <a:spLocks noGrp="1"/>
          </p:cNvSpPr>
          <p:nvPr>
            <p:ph type="sldNum" sz="quarter" idx="12"/>
          </p:nvPr>
        </p:nvSpPr>
        <p:spPr/>
        <p:txBody>
          <a:bodyPr/>
          <a:lstStyle/>
          <a:p>
            <a:fld id="{A3A19067-75B1-41A7-BE85-CD690E629301}" type="slidenum">
              <a:rPr kumimoji="1" lang="ja-JP" altLang="en-US" smtClean="0"/>
              <a:pPr/>
              <a:t>‹#›</a:t>
            </a:fld>
            <a:endParaRPr kumimoji="1" lang="ja-JP" altLang="en-US"/>
          </a:p>
        </p:txBody>
      </p:sp>
    </p:spTree>
    <p:extLst>
      <p:ext uri="{BB962C8B-B14F-4D97-AF65-F5344CB8AC3E}">
        <p14:creationId xmlns:p14="http://schemas.microsoft.com/office/powerpoint/2010/main" val="32089640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0AF5A880-F460-2AAB-2ECA-C53253771B14}"/>
              </a:ext>
            </a:extLst>
          </p:cNvPr>
          <p:cNvSpPr>
            <a:spLocks noGrp="1"/>
          </p:cNvSpPr>
          <p:nvPr>
            <p:ph type="title"/>
          </p:nvPr>
        </p:nvSpPr>
        <p:spPr>
          <a:xfrm>
            <a:off x="471488" y="527404"/>
            <a:ext cx="5915025" cy="1914702"/>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0353595-EE91-F43D-6E06-8D2BE66E516A}"/>
              </a:ext>
            </a:extLst>
          </p:cNvPr>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7642001-1C7C-126D-E519-3DD22542E6AA}"/>
              </a:ext>
            </a:extLst>
          </p:cNvPr>
          <p:cNvSpPr>
            <a:spLocks noGrp="1"/>
          </p:cNvSpPr>
          <p:nvPr>
            <p:ph type="dt" sz="half" idx="2"/>
          </p:nvPr>
        </p:nvSpPr>
        <p:spPr>
          <a:xfrm>
            <a:off x="471488" y="9181395"/>
            <a:ext cx="1543050" cy="527403"/>
          </a:xfrm>
          <a:prstGeom prst="rect">
            <a:avLst/>
          </a:prstGeom>
        </p:spPr>
        <p:txBody>
          <a:bodyPr vert="horz" lIns="91440" tIns="45720" rIns="91440" bIns="45720" rtlCol="0" anchor="ctr"/>
          <a:lstStyle>
            <a:lvl1pPr algn="l">
              <a:defRPr sz="675">
                <a:solidFill>
                  <a:schemeClr val="tx1">
                    <a:tint val="75000"/>
                  </a:schemeClr>
                </a:solidFill>
              </a:defRPr>
            </a:lvl1pPr>
          </a:lstStyle>
          <a:p>
            <a:fld id="{B552AA35-025C-46A1-9971-4C38A965D60E}" type="datetimeFigureOut">
              <a:rPr kumimoji="1" lang="ja-JP" altLang="en-US" smtClean="0"/>
              <a:pPr/>
              <a:t>2025/10/7</a:t>
            </a:fld>
            <a:endParaRPr kumimoji="1" lang="ja-JP" altLang="en-US"/>
          </a:p>
        </p:txBody>
      </p:sp>
      <p:sp>
        <p:nvSpPr>
          <p:cNvPr id="5" name="フッター プレースホルダー 4">
            <a:extLst>
              <a:ext uri="{FF2B5EF4-FFF2-40B4-BE49-F238E27FC236}">
                <a16:creationId xmlns:a16="http://schemas.microsoft.com/office/drawing/2014/main" id="{D0797382-A7F0-DD31-CF33-162C6FC034ED}"/>
              </a:ext>
            </a:extLst>
          </p:cNvPr>
          <p:cNvSpPr>
            <a:spLocks noGrp="1"/>
          </p:cNvSpPr>
          <p:nvPr>
            <p:ph type="ftr" sz="quarter" idx="3"/>
          </p:nvPr>
        </p:nvSpPr>
        <p:spPr>
          <a:xfrm>
            <a:off x="2271713" y="9181395"/>
            <a:ext cx="2314575" cy="52740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FE83D813-427B-022C-743C-BDF799BC51FD}"/>
              </a:ext>
            </a:extLst>
          </p:cNvPr>
          <p:cNvSpPr>
            <a:spLocks noGrp="1"/>
          </p:cNvSpPr>
          <p:nvPr>
            <p:ph type="sldNum" sz="quarter" idx="4"/>
          </p:nvPr>
        </p:nvSpPr>
        <p:spPr>
          <a:xfrm>
            <a:off x="4843463" y="9181395"/>
            <a:ext cx="1543050" cy="527403"/>
          </a:xfrm>
          <a:prstGeom prst="rect">
            <a:avLst/>
          </a:prstGeom>
        </p:spPr>
        <p:txBody>
          <a:bodyPr vert="horz" lIns="91440" tIns="45720" rIns="91440" bIns="45720" rtlCol="0" anchor="ctr"/>
          <a:lstStyle>
            <a:lvl1pPr algn="r">
              <a:defRPr sz="675">
                <a:solidFill>
                  <a:schemeClr val="tx1">
                    <a:tint val="75000"/>
                  </a:schemeClr>
                </a:solidFill>
              </a:defRPr>
            </a:lvl1pPr>
          </a:lstStyle>
          <a:p>
            <a:fld id="{A3A19067-75B1-41A7-BE85-CD690E629301}" type="slidenum">
              <a:rPr kumimoji="1" lang="ja-JP" altLang="en-US" smtClean="0"/>
              <a:pPr/>
              <a:t>‹#›</a:t>
            </a:fld>
            <a:endParaRPr kumimoji="1" lang="ja-JP" altLang="en-US"/>
          </a:p>
        </p:txBody>
      </p:sp>
    </p:spTree>
    <p:extLst>
      <p:ext uri="{BB962C8B-B14F-4D97-AF65-F5344CB8AC3E}">
        <p14:creationId xmlns:p14="http://schemas.microsoft.com/office/powerpoint/2010/main" val="20978514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514350" rtl="0" eaLnBrk="1" latinLnBrk="0" hangingPunct="1">
        <a:lnSpc>
          <a:spcPct val="90000"/>
        </a:lnSpc>
        <a:spcBef>
          <a:spcPct val="0"/>
        </a:spcBef>
        <a:buNone/>
        <a:defRPr kumimoji="1"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kumimoji="1"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kumimoji="1"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kumimoji="1"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kumimoji="1" sz="1013" kern="1200">
          <a:solidFill>
            <a:schemeClr val="tx1"/>
          </a:solidFill>
          <a:latin typeface="+mn-lt"/>
          <a:ea typeface="+mn-ea"/>
          <a:cs typeface="+mn-cs"/>
        </a:defRPr>
      </a:lvl9pPr>
    </p:bodyStyle>
    <p:otherStyle>
      <a:defPPr>
        <a:defRPr lang="ja-JP"/>
      </a:defPPr>
      <a:lvl1pPr marL="0" algn="l" defTabSz="514350" rtl="0" eaLnBrk="1" latinLnBrk="0" hangingPunct="1">
        <a:defRPr kumimoji="1" sz="1013" kern="1200">
          <a:solidFill>
            <a:schemeClr val="tx1"/>
          </a:solidFill>
          <a:latin typeface="+mn-lt"/>
          <a:ea typeface="+mn-ea"/>
          <a:cs typeface="+mn-cs"/>
        </a:defRPr>
      </a:lvl1pPr>
      <a:lvl2pPr marL="257175" algn="l" defTabSz="514350" rtl="0" eaLnBrk="1" latinLnBrk="0" hangingPunct="1">
        <a:defRPr kumimoji="1" sz="1013" kern="1200">
          <a:solidFill>
            <a:schemeClr val="tx1"/>
          </a:solidFill>
          <a:latin typeface="+mn-lt"/>
          <a:ea typeface="+mn-ea"/>
          <a:cs typeface="+mn-cs"/>
        </a:defRPr>
      </a:lvl2pPr>
      <a:lvl3pPr marL="514350" algn="l" defTabSz="514350" rtl="0" eaLnBrk="1" latinLnBrk="0" hangingPunct="1">
        <a:defRPr kumimoji="1" sz="1013" kern="1200">
          <a:solidFill>
            <a:schemeClr val="tx1"/>
          </a:solidFill>
          <a:latin typeface="+mn-lt"/>
          <a:ea typeface="+mn-ea"/>
          <a:cs typeface="+mn-cs"/>
        </a:defRPr>
      </a:lvl3pPr>
      <a:lvl4pPr marL="771525" algn="l" defTabSz="514350" rtl="0" eaLnBrk="1" latinLnBrk="0" hangingPunct="1">
        <a:defRPr kumimoji="1" sz="1013" kern="1200">
          <a:solidFill>
            <a:schemeClr val="tx1"/>
          </a:solidFill>
          <a:latin typeface="+mn-lt"/>
          <a:ea typeface="+mn-ea"/>
          <a:cs typeface="+mn-cs"/>
        </a:defRPr>
      </a:lvl4pPr>
      <a:lvl5pPr marL="1028700" algn="l" defTabSz="514350" rtl="0" eaLnBrk="1" latinLnBrk="0" hangingPunct="1">
        <a:defRPr kumimoji="1" sz="1013" kern="1200">
          <a:solidFill>
            <a:schemeClr val="tx1"/>
          </a:solidFill>
          <a:latin typeface="+mn-lt"/>
          <a:ea typeface="+mn-ea"/>
          <a:cs typeface="+mn-cs"/>
        </a:defRPr>
      </a:lvl5pPr>
      <a:lvl6pPr marL="1285875" algn="l" defTabSz="514350" rtl="0" eaLnBrk="1" latinLnBrk="0" hangingPunct="1">
        <a:defRPr kumimoji="1" sz="1013" kern="1200">
          <a:solidFill>
            <a:schemeClr val="tx1"/>
          </a:solidFill>
          <a:latin typeface="+mn-lt"/>
          <a:ea typeface="+mn-ea"/>
          <a:cs typeface="+mn-cs"/>
        </a:defRPr>
      </a:lvl6pPr>
      <a:lvl7pPr marL="1543050" algn="l" defTabSz="514350" rtl="0" eaLnBrk="1" latinLnBrk="0" hangingPunct="1">
        <a:defRPr kumimoji="1" sz="1013" kern="1200">
          <a:solidFill>
            <a:schemeClr val="tx1"/>
          </a:solidFill>
          <a:latin typeface="+mn-lt"/>
          <a:ea typeface="+mn-ea"/>
          <a:cs typeface="+mn-cs"/>
        </a:defRPr>
      </a:lvl7pPr>
      <a:lvl8pPr marL="1800225" algn="l" defTabSz="514350" rtl="0" eaLnBrk="1" latinLnBrk="0" hangingPunct="1">
        <a:defRPr kumimoji="1" sz="1013" kern="1200">
          <a:solidFill>
            <a:schemeClr val="tx1"/>
          </a:solidFill>
          <a:latin typeface="+mn-lt"/>
          <a:ea typeface="+mn-ea"/>
          <a:cs typeface="+mn-cs"/>
        </a:defRPr>
      </a:lvl8pPr>
      <a:lvl9pPr marL="2057400" algn="l" defTabSz="514350" rtl="0" eaLnBrk="1" latinLnBrk="0" hangingPunct="1">
        <a:defRPr kumimoji="1"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188640" y="128464"/>
            <a:ext cx="6445095" cy="338554"/>
          </a:xfrm>
          <a:prstGeom prst="rect">
            <a:avLst/>
          </a:prstGeom>
          <a:noFill/>
        </p:spPr>
        <p:txBody>
          <a:bodyPr wrap="square" rtlCol="0">
            <a:spAutoFit/>
          </a:bodyPr>
          <a:lstStyle/>
          <a:p>
            <a:pPr algn="ctr"/>
            <a:r>
              <a:rPr lang="ja-JP" altLang="en-US" sz="1600" b="1" dirty="0">
                <a:latin typeface="HG丸ｺﾞｼｯｸM-PRO" pitchFamily="50" charset="-128"/>
                <a:ea typeface="HG丸ｺﾞｼｯｸM-PRO" pitchFamily="50" charset="-128"/>
              </a:rPr>
              <a:t>第</a:t>
            </a:r>
            <a:r>
              <a:rPr lang="en-US" altLang="ja-JP" sz="1600" b="1" dirty="0">
                <a:latin typeface="HG丸ｺﾞｼｯｸM-PRO" pitchFamily="50" charset="-128"/>
                <a:ea typeface="HG丸ｺﾞｼｯｸM-PRO" pitchFamily="50" charset="-128"/>
              </a:rPr>
              <a:t>55</a:t>
            </a:r>
            <a:r>
              <a:rPr lang="ja-JP" altLang="en-US" sz="1600" b="1" dirty="0">
                <a:latin typeface="HG丸ｺﾞｼｯｸM-PRO" pitchFamily="50" charset="-128"/>
                <a:ea typeface="HG丸ｺﾞｼｯｸM-PRO" pitchFamily="50" charset="-128"/>
              </a:rPr>
              <a:t>回　京滋緩和ケア研究会　設立</a:t>
            </a:r>
            <a:r>
              <a:rPr lang="en-US" altLang="ja-JP" sz="1600" b="1" dirty="0">
                <a:latin typeface="HG丸ｺﾞｼｯｸM-PRO" pitchFamily="50" charset="-128"/>
                <a:ea typeface="HG丸ｺﾞｼｯｸM-PRO" pitchFamily="50" charset="-128"/>
              </a:rPr>
              <a:t>30</a:t>
            </a:r>
            <a:r>
              <a:rPr lang="ja-JP" altLang="en-US" sz="1600" b="1" dirty="0">
                <a:latin typeface="HG丸ｺﾞｼｯｸM-PRO" pitchFamily="50" charset="-128"/>
                <a:ea typeface="HG丸ｺﾞｼｯｸM-PRO" pitchFamily="50" charset="-128"/>
              </a:rPr>
              <a:t>周年記念回のご案内</a:t>
            </a:r>
            <a:endParaRPr kumimoji="1" lang="ja-JP" altLang="en-US" sz="1600" b="1" dirty="0">
              <a:latin typeface="HG丸ｺﾞｼｯｸM-PRO" pitchFamily="50" charset="-128"/>
              <a:ea typeface="HG丸ｺﾞｼｯｸM-PRO" pitchFamily="50" charset="-128"/>
            </a:endParaRPr>
          </a:p>
        </p:txBody>
      </p:sp>
      <p:sp>
        <p:nvSpPr>
          <p:cNvPr id="5" name="テキスト ボックス 4"/>
          <p:cNvSpPr txBox="1"/>
          <p:nvPr/>
        </p:nvSpPr>
        <p:spPr>
          <a:xfrm>
            <a:off x="296272" y="1777097"/>
            <a:ext cx="6264696" cy="1323439"/>
          </a:xfrm>
          <a:prstGeom prst="rect">
            <a:avLst/>
          </a:prstGeom>
          <a:noFill/>
        </p:spPr>
        <p:txBody>
          <a:bodyPr wrap="square" rtlCol="0">
            <a:spAutoFit/>
          </a:bodyPr>
          <a:lstStyle/>
          <a:p>
            <a:r>
              <a:rPr lang="ja-JP" altLang="en-US" sz="1000" dirty="0">
                <a:latin typeface="HG丸ｺﾞｼｯｸM-PRO" pitchFamily="50" charset="-128"/>
                <a:ea typeface="HG丸ｺﾞｼｯｸM-PRO" pitchFamily="50" charset="-128"/>
              </a:rPr>
              <a:t>爽秋の候、会員の皆様には益々ご清祥のこととお慶び申し上げます。</a:t>
            </a:r>
            <a:endParaRPr lang="en-US" altLang="ja-JP" sz="1000" dirty="0">
              <a:latin typeface="HG丸ｺﾞｼｯｸM-PRO" pitchFamily="50" charset="-128"/>
              <a:ea typeface="HG丸ｺﾞｼｯｸM-PRO" pitchFamily="50" charset="-128"/>
            </a:endParaRPr>
          </a:p>
          <a:p>
            <a:r>
              <a:rPr kumimoji="1" lang="ja-JP" altLang="en-US" sz="1000" dirty="0">
                <a:latin typeface="HG丸ｺﾞｼｯｸM-PRO" pitchFamily="50" charset="-128"/>
                <a:ea typeface="HG丸ｺﾞｼｯｸM-PRO" pitchFamily="50" charset="-128"/>
              </a:rPr>
              <a:t>第</a:t>
            </a:r>
            <a:r>
              <a:rPr lang="en-US" altLang="ja-JP" sz="1000" dirty="0">
                <a:latin typeface="HG丸ｺﾞｼｯｸM-PRO" pitchFamily="50" charset="-128"/>
                <a:ea typeface="HG丸ｺﾞｼｯｸM-PRO" pitchFamily="50" charset="-128"/>
              </a:rPr>
              <a:t>55</a:t>
            </a:r>
            <a:r>
              <a:rPr kumimoji="1" lang="ja-JP" altLang="en-US" sz="1000" dirty="0">
                <a:latin typeface="HG丸ｺﾞｼｯｸM-PRO" pitchFamily="50" charset="-128"/>
                <a:ea typeface="HG丸ｺﾞｼｯｸM-PRO" pitchFamily="50" charset="-128"/>
              </a:rPr>
              <a:t>回京滋緩和ケア研究会を</a:t>
            </a:r>
            <a:r>
              <a:rPr lang="ja-JP" altLang="en-US" sz="1000" dirty="0">
                <a:latin typeface="HG丸ｺﾞｼｯｸM-PRO" pitchFamily="50" charset="-128"/>
                <a:ea typeface="HG丸ｺﾞｼｯｸM-PRO" pitchFamily="50" charset="-128"/>
              </a:rPr>
              <a:t>以下</a:t>
            </a:r>
            <a:r>
              <a:rPr kumimoji="1" lang="ja-JP" altLang="en-US" sz="1000" dirty="0">
                <a:latin typeface="HG丸ｺﾞｼｯｸM-PRO" pitchFamily="50" charset="-128"/>
                <a:ea typeface="HG丸ｺﾞｼｯｸM-PRO" pitchFamily="50" charset="-128"/>
              </a:rPr>
              <a:t>の要領で開催いたしますのでご案内申し上げます。</a:t>
            </a:r>
            <a:endParaRPr kumimoji="1" lang="en-US" altLang="ja-JP" sz="1000" dirty="0">
              <a:latin typeface="HG丸ｺﾞｼｯｸM-PRO" pitchFamily="50" charset="-128"/>
              <a:ea typeface="HG丸ｺﾞｼｯｸM-PRO" pitchFamily="50" charset="-128"/>
            </a:endParaRPr>
          </a:p>
          <a:p>
            <a:r>
              <a:rPr lang="ja-JP" altLang="en-US" sz="1000" dirty="0">
                <a:latin typeface="HG丸ｺﾞｼｯｸM-PRO" pitchFamily="50" charset="-128"/>
                <a:ea typeface="HG丸ｺﾞｼｯｸM-PRO" pitchFamily="50" charset="-128"/>
              </a:rPr>
              <a:t>第</a:t>
            </a:r>
            <a:r>
              <a:rPr lang="en-US" altLang="ja-JP" sz="1000" dirty="0">
                <a:latin typeface="HG丸ｺﾞｼｯｸM-PRO" pitchFamily="50" charset="-128"/>
                <a:ea typeface="HG丸ｺﾞｼｯｸM-PRO" pitchFamily="50" charset="-128"/>
              </a:rPr>
              <a:t>1</a:t>
            </a:r>
            <a:r>
              <a:rPr lang="ja-JP" altLang="en-US" sz="1000" dirty="0">
                <a:latin typeface="HG丸ｺﾞｼｯｸM-PRO" pitchFamily="50" charset="-128"/>
                <a:ea typeface="HG丸ｺﾞｼｯｸM-PRO" pitchFamily="50" charset="-128"/>
              </a:rPr>
              <a:t>部は本研究会設立</a:t>
            </a:r>
            <a:r>
              <a:rPr lang="en-US" altLang="ja-JP" sz="1000" dirty="0">
                <a:latin typeface="HG丸ｺﾞｼｯｸM-PRO" pitchFamily="50" charset="-128"/>
                <a:ea typeface="HG丸ｺﾞｼｯｸM-PRO" pitchFamily="50" charset="-128"/>
              </a:rPr>
              <a:t>30</a:t>
            </a:r>
            <a:r>
              <a:rPr lang="ja-JP" altLang="en-US" sz="1000" dirty="0">
                <a:latin typeface="HG丸ｺﾞｼｯｸM-PRO" pitchFamily="50" charset="-128"/>
                <a:ea typeface="HG丸ｺﾞｼｯｸM-PRO" pitchFamily="50" charset="-128"/>
              </a:rPr>
              <a:t>周年を記念して特別講演を頂戴します。また、第２部では上記テーマにて一般演題４題を発表して頂き、それらを元に総合討論を行います。会員の皆様方とともに、この３０年を振り返り、それぞれの日々のケアを見つめなおし、職種をこえて明日からのケアを高められるような場にしたいと考えております。</a:t>
            </a:r>
            <a:endParaRPr lang="en-US" altLang="ja-JP" sz="1000" dirty="0">
              <a:latin typeface="HG丸ｺﾞｼｯｸM-PRO" pitchFamily="50" charset="-128"/>
              <a:ea typeface="HG丸ｺﾞｼｯｸM-PRO" pitchFamily="50" charset="-128"/>
            </a:endParaRPr>
          </a:p>
          <a:p>
            <a:pPr algn="r"/>
            <a:r>
              <a:rPr lang="ja-JP" altLang="en-US" sz="1000" dirty="0">
                <a:latin typeface="HG丸ｺﾞｼｯｸM-PRO" pitchFamily="50" charset="-128"/>
                <a:ea typeface="HG丸ｺﾞｼｯｸM-PRO" pitchFamily="50" charset="-128"/>
              </a:rPr>
              <a:t>京滋緩和ケア研究会　世話人一同　　　　　　　　　　　　　　　　　　　　　　　　　　　　　　　　　　</a:t>
            </a:r>
            <a:endParaRPr lang="en-US" altLang="ja-JP" sz="1000" dirty="0">
              <a:latin typeface="HG丸ｺﾞｼｯｸM-PRO" pitchFamily="50" charset="-128"/>
              <a:ea typeface="HG丸ｺﾞｼｯｸM-PRO" pitchFamily="50" charset="-128"/>
            </a:endParaRPr>
          </a:p>
          <a:p>
            <a:endParaRPr lang="en-US" altLang="ja-JP" sz="1000" dirty="0">
              <a:latin typeface="HG丸ｺﾞｼｯｸM-PRO" pitchFamily="50" charset="-128"/>
              <a:ea typeface="HG丸ｺﾞｼｯｸM-PRO" pitchFamily="50" charset="-128"/>
            </a:endParaRPr>
          </a:p>
        </p:txBody>
      </p:sp>
      <p:sp>
        <p:nvSpPr>
          <p:cNvPr id="14" name="テキスト ボックス 13"/>
          <p:cNvSpPr txBox="1"/>
          <p:nvPr/>
        </p:nvSpPr>
        <p:spPr>
          <a:xfrm>
            <a:off x="5085184" y="386299"/>
            <a:ext cx="1457450" cy="246221"/>
          </a:xfrm>
          <a:prstGeom prst="rect">
            <a:avLst/>
          </a:prstGeom>
          <a:noFill/>
        </p:spPr>
        <p:txBody>
          <a:bodyPr wrap="none" rtlCol="0">
            <a:spAutoFit/>
          </a:bodyPr>
          <a:lstStyle/>
          <a:p>
            <a:r>
              <a:rPr lang="en-US" altLang="ja-JP" sz="1000" spc="150" dirty="0">
                <a:latin typeface="HG丸ｺﾞｼｯｸM-PRO" pitchFamily="50" charset="-128"/>
                <a:ea typeface="HG丸ｺﾞｼｯｸM-PRO" pitchFamily="50" charset="-128"/>
              </a:rPr>
              <a:t>2025</a:t>
            </a:r>
            <a:r>
              <a:rPr kumimoji="1" lang="ja-JP" altLang="en-US" sz="1000" spc="150" dirty="0">
                <a:latin typeface="HG丸ｺﾞｼｯｸM-PRO" pitchFamily="50" charset="-128"/>
                <a:ea typeface="HG丸ｺﾞｼｯｸM-PRO" pitchFamily="50" charset="-128"/>
              </a:rPr>
              <a:t>年</a:t>
            </a:r>
            <a:r>
              <a:rPr lang="en-US" altLang="ja-JP" sz="1000" spc="150" dirty="0">
                <a:latin typeface="HG丸ｺﾞｼｯｸM-PRO" pitchFamily="50" charset="-128"/>
                <a:ea typeface="HG丸ｺﾞｼｯｸM-PRO" pitchFamily="50" charset="-128"/>
              </a:rPr>
              <a:t>10</a:t>
            </a:r>
            <a:r>
              <a:rPr kumimoji="1" lang="ja-JP" altLang="en-US" sz="1000" spc="150" dirty="0">
                <a:latin typeface="HG丸ｺﾞｼｯｸM-PRO" pitchFamily="50" charset="-128"/>
                <a:ea typeface="HG丸ｺﾞｼｯｸM-PRO" pitchFamily="50" charset="-128"/>
              </a:rPr>
              <a:t>月</a:t>
            </a:r>
            <a:r>
              <a:rPr lang="ja-JP" altLang="en-US" sz="1000" spc="150" dirty="0">
                <a:latin typeface="HG丸ｺﾞｼｯｸM-PRO" pitchFamily="50" charset="-128"/>
                <a:ea typeface="HG丸ｺﾞｼｯｸM-PRO" pitchFamily="50" charset="-128"/>
              </a:rPr>
              <a:t>吉日</a:t>
            </a:r>
            <a:endParaRPr kumimoji="1" lang="ja-JP" altLang="en-US" sz="1000" spc="150" dirty="0">
              <a:latin typeface="HG丸ｺﾞｼｯｸM-PRO" pitchFamily="50" charset="-128"/>
              <a:ea typeface="HG丸ｺﾞｼｯｸM-PRO" pitchFamily="50" charset="-128"/>
            </a:endParaRPr>
          </a:p>
        </p:txBody>
      </p:sp>
      <p:sp>
        <p:nvSpPr>
          <p:cNvPr id="17" name="テキスト ボックス 16"/>
          <p:cNvSpPr txBox="1"/>
          <p:nvPr/>
        </p:nvSpPr>
        <p:spPr>
          <a:xfrm>
            <a:off x="949826" y="613356"/>
            <a:ext cx="5032147" cy="492443"/>
          </a:xfrm>
          <a:prstGeom prst="rect">
            <a:avLst/>
          </a:prstGeom>
          <a:noFill/>
        </p:spPr>
        <p:txBody>
          <a:bodyPr wrap="none" rtlCol="0">
            <a:spAutoFit/>
          </a:bodyPr>
          <a:lstStyle/>
          <a:p>
            <a:pPr algn="ctr"/>
            <a:r>
              <a:rPr lang="ja-JP" altLang="en-US" sz="1400" b="1" dirty="0">
                <a:latin typeface="HG丸ｺﾞｼｯｸM-PRO" panose="020F0600000000000000" pitchFamily="50" charset="-128"/>
                <a:ea typeface="HG丸ｺﾞｼｯｸM-PRO" panose="020F0600000000000000" pitchFamily="50" charset="-128"/>
              </a:rPr>
              <a:t>病院、在宅、これからの地域緩和ケア連携が目指すところ　</a:t>
            </a:r>
            <a:endParaRPr lang="en-US" altLang="ja-JP" sz="1400" b="1" dirty="0">
              <a:latin typeface="HG丸ｺﾞｼｯｸM-PRO" panose="020F0600000000000000" pitchFamily="50" charset="-128"/>
              <a:ea typeface="HG丸ｺﾞｼｯｸM-PRO" panose="020F0600000000000000" pitchFamily="50" charset="-128"/>
            </a:endParaRPr>
          </a:p>
          <a:p>
            <a:pPr algn="ctr"/>
            <a:r>
              <a:rPr lang="ja-JP" altLang="en-US" sz="1200" dirty="0">
                <a:latin typeface="HG丸ｺﾞｼｯｸM-PRO" panose="020F0600000000000000" pitchFamily="50" charset="-128"/>
                <a:ea typeface="HG丸ｺﾞｼｯｸM-PRO" panose="020F0600000000000000" pitchFamily="50" charset="-128"/>
              </a:rPr>
              <a:t>～いのちを支える住処をサポートする～</a:t>
            </a:r>
            <a:endParaRPr lang="ja-JP" altLang="en-US" sz="1200" b="1" dirty="0">
              <a:solidFill>
                <a:srgbClr val="FF0000"/>
              </a:solidFill>
              <a:latin typeface="HG丸ｺﾞｼｯｸM-PRO" panose="020F0600000000000000" pitchFamily="50" charset="-128"/>
              <a:ea typeface="HG丸ｺﾞｼｯｸM-PRO" panose="020F0600000000000000" pitchFamily="50" charset="-128"/>
            </a:endParaRPr>
          </a:p>
        </p:txBody>
      </p:sp>
      <p:sp>
        <p:nvSpPr>
          <p:cNvPr id="2" name="テキスト ボックス 1"/>
          <p:cNvSpPr txBox="1"/>
          <p:nvPr/>
        </p:nvSpPr>
        <p:spPr>
          <a:xfrm>
            <a:off x="332656" y="2991117"/>
            <a:ext cx="6228312" cy="6737742"/>
          </a:xfrm>
          <a:prstGeom prst="rect">
            <a:avLst/>
          </a:prstGeom>
          <a:noFill/>
          <a:ln>
            <a:noFill/>
          </a:ln>
        </p:spPr>
        <p:txBody>
          <a:bodyPr wrap="square" rtlCol="0">
            <a:spAutoFit/>
          </a:bodyPr>
          <a:lstStyle/>
          <a:p>
            <a:r>
              <a:rPr lang="ja-JP" altLang="en-US" sz="1100" dirty="0">
                <a:latin typeface="HG丸ｺﾞｼｯｸM-PRO" pitchFamily="50" charset="-128"/>
                <a:ea typeface="HG丸ｺﾞｼｯｸM-PRO" pitchFamily="50" charset="-128"/>
              </a:rPr>
              <a:t>１．開会の辞     </a:t>
            </a:r>
            <a:r>
              <a:rPr lang="en-US" altLang="ja-JP" sz="1100" dirty="0">
                <a:latin typeface="HG丸ｺﾞｼｯｸM-PRO" pitchFamily="50" charset="-128"/>
                <a:ea typeface="HG丸ｺﾞｼｯｸM-PRO" pitchFamily="50" charset="-128"/>
              </a:rPr>
              <a:t>14:00-14:10</a:t>
            </a:r>
            <a:r>
              <a:rPr lang="ja-JP" altLang="en-US" sz="1100" dirty="0">
                <a:latin typeface="HG丸ｺﾞｼｯｸM-PRO" pitchFamily="50" charset="-128"/>
                <a:ea typeface="HG丸ｺﾞｼｯｸM-PRO" pitchFamily="50" charset="-128"/>
              </a:rPr>
              <a:t>　京滋緩和ケア研究会　代表世話人</a:t>
            </a:r>
            <a:endParaRPr lang="en-US" altLang="ja-JP" sz="1100" dirty="0">
              <a:latin typeface="HG丸ｺﾞｼｯｸM-PRO" pitchFamily="50" charset="-128"/>
              <a:ea typeface="HG丸ｺﾞｼｯｸM-PRO" pitchFamily="50" charset="-128"/>
            </a:endParaRPr>
          </a:p>
          <a:p>
            <a:r>
              <a:rPr lang="en-US" altLang="ja-JP" sz="1050" dirty="0">
                <a:latin typeface="HG丸ｺﾞｼｯｸM-PRO" pitchFamily="50" charset="-128"/>
                <a:ea typeface="HG丸ｺﾞｼｯｸM-PRO" pitchFamily="50" charset="-128"/>
              </a:rPr>
              <a:t>			</a:t>
            </a:r>
            <a:r>
              <a:rPr lang="ja-JP" altLang="en-US" sz="1050" dirty="0">
                <a:latin typeface="HG丸ｺﾞｼｯｸM-PRO" pitchFamily="50" charset="-128"/>
                <a:ea typeface="HG丸ｺﾞｼｯｸM-PRO" pitchFamily="50" charset="-128"/>
              </a:rPr>
              <a:t>三菱京都病院　緩和ケア内科　吉岡　亮　先生</a:t>
            </a:r>
            <a:endParaRPr lang="en-US" altLang="ja-JP" sz="1050" dirty="0">
              <a:latin typeface="HG丸ｺﾞｼｯｸM-PRO" pitchFamily="50" charset="-128"/>
              <a:ea typeface="HG丸ｺﾞｼｯｸM-PRO" pitchFamily="50" charset="-128"/>
            </a:endParaRPr>
          </a:p>
          <a:p>
            <a:endParaRPr lang="en-US" altLang="ja-JP" sz="800" dirty="0">
              <a:latin typeface="HG丸ｺﾞｼｯｸM-PRO" pitchFamily="50" charset="-128"/>
              <a:ea typeface="HG丸ｺﾞｼｯｸM-PRO" pitchFamily="50" charset="-128"/>
            </a:endParaRPr>
          </a:p>
          <a:p>
            <a:r>
              <a:rPr lang="ja-JP" altLang="en-US" sz="1100" dirty="0">
                <a:latin typeface="HG丸ｺﾞｼｯｸM-PRO" pitchFamily="50" charset="-128"/>
                <a:ea typeface="HG丸ｺﾞｼｯｸM-PRO" pitchFamily="50" charset="-128"/>
              </a:rPr>
              <a:t>２．</a:t>
            </a:r>
            <a:r>
              <a:rPr lang="ja-JP" altLang="en-US" sz="1100" kern="0" dirty="0">
                <a:latin typeface="HG丸ｺﾞｼｯｸM-PRO" pitchFamily="50" charset="-128"/>
                <a:ea typeface="HG丸ｺﾞｼｯｸM-PRO" pitchFamily="50" charset="-128"/>
              </a:rPr>
              <a:t>第</a:t>
            </a:r>
            <a:r>
              <a:rPr lang="en-US" altLang="ja-JP" sz="1100" kern="0" dirty="0">
                <a:latin typeface="HG丸ｺﾞｼｯｸM-PRO" pitchFamily="50" charset="-128"/>
                <a:ea typeface="HG丸ｺﾞｼｯｸM-PRO" pitchFamily="50" charset="-128"/>
              </a:rPr>
              <a:t>1</a:t>
            </a:r>
            <a:r>
              <a:rPr lang="ja-JP" altLang="en-US" sz="1100" kern="0" dirty="0">
                <a:latin typeface="HG丸ｺﾞｼｯｸM-PRO" pitchFamily="50" charset="-128"/>
                <a:ea typeface="HG丸ｺﾞｼｯｸM-PRO" pitchFamily="50" charset="-128"/>
              </a:rPr>
              <a:t>部　特別講演　</a:t>
            </a:r>
            <a:r>
              <a:rPr lang="en-US" altLang="ja-JP" sz="1100" kern="0" dirty="0">
                <a:latin typeface="HG丸ｺﾞｼｯｸM-PRO" pitchFamily="50" charset="-128"/>
                <a:ea typeface="HG丸ｺﾞｼｯｸM-PRO" pitchFamily="50" charset="-128"/>
              </a:rPr>
              <a:t>14:10-15:10</a:t>
            </a:r>
            <a:r>
              <a:rPr lang="en-US" altLang="ja-JP" sz="1050" kern="0" dirty="0">
                <a:latin typeface="HG丸ｺﾞｼｯｸM-PRO" pitchFamily="50" charset="-128"/>
                <a:ea typeface="HG丸ｺﾞｼｯｸM-PRO" pitchFamily="50" charset="-128"/>
              </a:rPr>
              <a:t>	</a:t>
            </a:r>
          </a:p>
          <a:p>
            <a:r>
              <a:rPr lang="en-US" altLang="ja-JP" sz="1050" kern="0" dirty="0">
                <a:latin typeface="HG丸ｺﾞｼｯｸM-PRO" pitchFamily="50" charset="-128"/>
                <a:ea typeface="HG丸ｺﾞｼｯｸM-PRO" pitchFamily="50" charset="-128"/>
              </a:rPr>
              <a:t>		</a:t>
            </a:r>
            <a:r>
              <a:rPr lang="ja-JP" altLang="en-US" sz="1050" kern="0" dirty="0">
                <a:latin typeface="HG丸ｺﾞｼｯｸM-PRO" pitchFamily="50" charset="-128"/>
                <a:ea typeface="HG丸ｺﾞｼｯｸM-PRO" pitchFamily="50" charset="-128"/>
              </a:rPr>
              <a:t>座長　三菱京都病院　緩和ケア内科</a:t>
            </a:r>
            <a:r>
              <a:rPr lang="en-US" altLang="ja-JP" sz="1050" kern="0" dirty="0">
                <a:latin typeface="HG丸ｺﾞｼｯｸM-PRO" pitchFamily="50" charset="-128"/>
                <a:ea typeface="HG丸ｺﾞｼｯｸM-PRO" pitchFamily="50" charset="-128"/>
              </a:rPr>
              <a:t>	</a:t>
            </a:r>
            <a:r>
              <a:rPr lang="ja-JP" altLang="en-US" sz="1050" kern="0" dirty="0">
                <a:latin typeface="HG丸ｺﾞｼｯｸM-PRO" pitchFamily="50" charset="-128"/>
                <a:ea typeface="HG丸ｺﾞｼｯｸM-PRO" pitchFamily="50" charset="-128"/>
              </a:rPr>
              <a:t>吉岡　亮　先生</a:t>
            </a:r>
            <a:endParaRPr lang="en-US" altLang="ja-JP" sz="1050" kern="0" dirty="0">
              <a:latin typeface="HG丸ｺﾞｼｯｸM-PRO" pitchFamily="50" charset="-128"/>
              <a:ea typeface="HG丸ｺﾞｼｯｸM-PRO" pitchFamily="50" charset="-128"/>
            </a:endParaRPr>
          </a:p>
          <a:p>
            <a:endParaRPr lang="en-US" altLang="ja-JP" sz="800" kern="0" dirty="0">
              <a:latin typeface="HG丸ｺﾞｼｯｸM-PRO" pitchFamily="50" charset="-128"/>
              <a:ea typeface="HG丸ｺﾞｼｯｸM-PRO" pitchFamily="50" charset="-128"/>
            </a:endParaRPr>
          </a:p>
          <a:p>
            <a:r>
              <a:rPr lang="en-US" altLang="ja-JP" sz="1050" kern="0" dirty="0">
                <a:solidFill>
                  <a:srgbClr val="FF0000"/>
                </a:solidFill>
                <a:latin typeface="HG丸ｺﾞｼｯｸM-PRO" pitchFamily="50" charset="-128"/>
                <a:ea typeface="HG丸ｺﾞｼｯｸM-PRO" pitchFamily="50" charset="-128"/>
              </a:rPr>
              <a:t>	</a:t>
            </a:r>
            <a:r>
              <a:rPr lang="ja-JP" altLang="en-US" sz="1050" dirty="0">
                <a:latin typeface="HG丸ｺﾞｼｯｸM-PRO" pitchFamily="50" charset="-128"/>
                <a:ea typeface="HG丸ｺﾞｼｯｸM-PRO" pitchFamily="50" charset="-128"/>
              </a:rPr>
              <a:t>演題　「京滋緩和ケア研究会</a:t>
            </a:r>
            <a:r>
              <a:rPr lang="en-US" altLang="ja-JP" sz="1050" dirty="0">
                <a:latin typeface="HG丸ｺﾞｼｯｸM-PRO" panose="020F0600000000000000" pitchFamily="50" charset="-128"/>
                <a:ea typeface="HG丸ｺﾞｼｯｸM-PRO" panose="020F0600000000000000" pitchFamily="50" charset="-128"/>
              </a:rPr>
              <a:t>30</a:t>
            </a:r>
            <a:r>
              <a:rPr lang="ja-JP" altLang="en-US" sz="1050" dirty="0">
                <a:latin typeface="HG丸ｺﾞｼｯｸM-PRO" pitchFamily="50" charset="-128"/>
                <a:ea typeface="HG丸ｺﾞｼｯｸM-PRO" pitchFamily="50" charset="-128"/>
              </a:rPr>
              <a:t>年のあゆみ」</a:t>
            </a:r>
            <a:endParaRPr lang="en-US" altLang="ja-JP" sz="1050" dirty="0">
              <a:latin typeface="HG丸ｺﾞｼｯｸM-PRO" pitchFamily="50" charset="-128"/>
              <a:ea typeface="HG丸ｺﾞｼｯｸM-PRO" pitchFamily="50" charset="-128"/>
            </a:endParaRPr>
          </a:p>
          <a:p>
            <a:r>
              <a:rPr lang="en-US" altLang="ja-JP" sz="1050" dirty="0">
                <a:latin typeface="HG丸ｺﾞｼｯｸM-PRO" pitchFamily="50" charset="-128"/>
                <a:ea typeface="HG丸ｺﾞｼｯｸM-PRO" pitchFamily="50" charset="-128"/>
              </a:rPr>
              <a:t>	</a:t>
            </a:r>
            <a:r>
              <a:rPr lang="ja-JP" altLang="en-US" sz="1050" dirty="0">
                <a:latin typeface="HG丸ｺﾞｼｯｸM-PRO" pitchFamily="50" charset="-128"/>
                <a:ea typeface="HG丸ｺﾞｼｯｸM-PRO" pitchFamily="50" charset="-128"/>
              </a:rPr>
              <a:t>演者　　淡海医療センター　緩和ケア内科　</a:t>
            </a:r>
            <a:r>
              <a:rPr lang="en-US" altLang="ja-JP" sz="1050" dirty="0">
                <a:latin typeface="HG丸ｺﾞｼｯｸM-PRO" pitchFamily="50" charset="-128"/>
                <a:ea typeface="HG丸ｺﾞｼｯｸM-PRO" pitchFamily="50" charset="-128"/>
              </a:rPr>
              <a:t>		</a:t>
            </a:r>
            <a:r>
              <a:rPr lang="ja-JP" altLang="en-US" sz="1050" dirty="0">
                <a:latin typeface="HG丸ｺﾞｼｯｸM-PRO" pitchFamily="50" charset="-128"/>
                <a:ea typeface="HG丸ｺﾞｼｯｸM-PRO" pitchFamily="50" charset="-128"/>
              </a:rPr>
              <a:t>堀　泰佑　先生</a:t>
            </a:r>
            <a:r>
              <a:rPr lang="en-US" altLang="ja-JP" sz="800" kern="0" dirty="0">
                <a:latin typeface="HG丸ｺﾞｼｯｸM-PRO" pitchFamily="50" charset="-128"/>
                <a:ea typeface="HG丸ｺﾞｼｯｸM-PRO" pitchFamily="50" charset="-128"/>
              </a:rPr>
              <a:t>	</a:t>
            </a:r>
          </a:p>
          <a:p>
            <a:r>
              <a:rPr lang="en-US" altLang="ja-JP" sz="1050" kern="0" dirty="0">
                <a:latin typeface="HG丸ｺﾞｼｯｸM-PRO" pitchFamily="50" charset="-128"/>
                <a:ea typeface="HG丸ｺﾞｼｯｸM-PRO" pitchFamily="50" charset="-128"/>
              </a:rPr>
              <a:t>		</a:t>
            </a:r>
            <a:r>
              <a:rPr lang="en-US" altLang="ja-JP" sz="1000" kern="0" dirty="0">
                <a:latin typeface="HG丸ｺﾞｼｯｸM-PRO" pitchFamily="50" charset="-128"/>
                <a:ea typeface="HG丸ｺﾞｼｯｸM-PRO" pitchFamily="50" charset="-128"/>
              </a:rPr>
              <a:t>※</a:t>
            </a:r>
            <a:r>
              <a:rPr lang="ja-JP" altLang="en-US" sz="1000" kern="0" dirty="0">
                <a:latin typeface="HG丸ｺﾞｼｯｸM-PRO" pitchFamily="50" charset="-128"/>
                <a:ea typeface="HG丸ｺﾞｼｯｸM-PRO" pitchFamily="50" charset="-128"/>
              </a:rPr>
              <a:t>日医生涯教育講座 カリキュラムコード：</a:t>
            </a:r>
            <a:r>
              <a:rPr lang="en-US" altLang="ja-JP" sz="1000" kern="0" dirty="0">
                <a:latin typeface="HG丸ｺﾞｼｯｸM-PRO" pitchFamily="50" charset="-128"/>
                <a:ea typeface="HG丸ｺﾞｼｯｸM-PRO" pitchFamily="50" charset="-128"/>
              </a:rPr>
              <a:t>1</a:t>
            </a:r>
            <a:r>
              <a:rPr lang="ja-JP" altLang="en-US" sz="1000" kern="0" dirty="0">
                <a:latin typeface="HG丸ｺﾞｼｯｸM-PRO" pitchFamily="50" charset="-128"/>
                <a:ea typeface="HG丸ｺﾞｼｯｸM-PRO" pitchFamily="50" charset="-128"/>
              </a:rPr>
              <a:t>単位</a:t>
            </a:r>
            <a:endParaRPr lang="en-US" altLang="ja-JP" sz="1000" kern="0" dirty="0">
              <a:latin typeface="HG丸ｺﾞｼｯｸM-PRO" pitchFamily="50" charset="-128"/>
              <a:ea typeface="HG丸ｺﾞｼｯｸM-PRO" pitchFamily="50" charset="-128"/>
            </a:endParaRPr>
          </a:p>
          <a:p>
            <a:endParaRPr lang="en-US" altLang="ja-JP" sz="800" kern="0" dirty="0">
              <a:latin typeface="HG丸ｺﾞｼｯｸM-PRO" pitchFamily="50" charset="-128"/>
              <a:ea typeface="HG丸ｺﾞｼｯｸM-PRO" pitchFamily="50" charset="-128"/>
            </a:endParaRPr>
          </a:p>
          <a:p>
            <a:pPr>
              <a:lnSpc>
                <a:spcPts val="1400"/>
              </a:lnSpc>
            </a:pPr>
            <a:r>
              <a:rPr lang="en-US" altLang="ja-JP" sz="1000" kern="0" dirty="0">
                <a:latin typeface="HG丸ｺﾞｼｯｸM-PRO" pitchFamily="50" charset="-128"/>
                <a:ea typeface="HG丸ｺﾞｼｯｸM-PRO" pitchFamily="50" charset="-128"/>
              </a:rPr>
              <a:t>※</a:t>
            </a:r>
            <a:r>
              <a:rPr lang="ja-JP" altLang="en-US" sz="1000" kern="0" dirty="0">
                <a:latin typeface="HG丸ｺﾞｼｯｸM-PRO" pitchFamily="50" charset="-128"/>
                <a:ea typeface="HG丸ｺﾞｼｯｸM-PRO" pitchFamily="50" charset="-128"/>
              </a:rPr>
              <a:t>　休憩　</a:t>
            </a:r>
            <a:r>
              <a:rPr lang="en-US" altLang="ja-JP" sz="1000" kern="0" dirty="0">
                <a:latin typeface="HG丸ｺﾞｼｯｸM-PRO" pitchFamily="50" charset="-128"/>
                <a:ea typeface="HG丸ｺﾞｼｯｸM-PRO" pitchFamily="50" charset="-128"/>
              </a:rPr>
              <a:t>15:10-15:20</a:t>
            </a:r>
          </a:p>
          <a:p>
            <a:endParaRPr lang="en-US" altLang="ja-JP" sz="800" kern="0" dirty="0">
              <a:latin typeface="HG丸ｺﾞｼｯｸM-PRO" pitchFamily="50" charset="-128"/>
              <a:ea typeface="HG丸ｺﾞｼｯｸM-PRO" pitchFamily="50" charset="-128"/>
            </a:endParaRPr>
          </a:p>
          <a:p>
            <a:pPr defTabSz="950913"/>
            <a:r>
              <a:rPr lang="en-US" altLang="ja-JP" sz="1100" kern="0" dirty="0">
                <a:latin typeface="HG丸ｺﾞｼｯｸM-PRO" pitchFamily="50" charset="-128"/>
                <a:ea typeface="HG丸ｺﾞｼｯｸM-PRO" pitchFamily="50" charset="-128"/>
              </a:rPr>
              <a:t>3</a:t>
            </a:r>
            <a:r>
              <a:rPr lang="ja-JP" altLang="en-US" sz="1100" kern="0" dirty="0">
                <a:latin typeface="HG丸ｺﾞｼｯｸM-PRO" pitchFamily="50" charset="-128"/>
                <a:ea typeface="HG丸ｺﾞｼｯｸM-PRO" pitchFamily="50" charset="-128"/>
              </a:rPr>
              <a:t>．第</a:t>
            </a:r>
            <a:r>
              <a:rPr lang="en-US" altLang="ja-JP" sz="1100" kern="0" dirty="0">
                <a:latin typeface="HG丸ｺﾞｼｯｸM-PRO" pitchFamily="50" charset="-128"/>
                <a:ea typeface="HG丸ｺﾞｼｯｸM-PRO" pitchFamily="50" charset="-128"/>
              </a:rPr>
              <a:t>2</a:t>
            </a:r>
            <a:r>
              <a:rPr lang="ja-JP" altLang="en-US" sz="1100" kern="0" dirty="0">
                <a:latin typeface="HG丸ｺﾞｼｯｸM-PRO" pitchFamily="50" charset="-128"/>
                <a:ea typeface="HG丸ｺﾞｼｯｸM-PRO" pitchFamily="50" charset="-128"/>
              </a:rPr>
              <a:t>部　一般演題および総合討論　</a:t>
            </a:r>
            <a:r>
              <a:rPr lang="en-US" altLang="ja-JP" sz="1050" kern="0" dirty="0">
                <a:latin typeface="HG丸ｺﾞｼｯｸM-PRO" pitchFamily="50" charset="-128"/>
                <a:ea typeface="HG丸ｺﾞｼｯｸM-PRO" pitchFamily="50" charset="-128"/>
              </a:rPr>
              <a:t>15:20-16:20	</a:t>
            </a:r>
          </a:p>
          <a:p>
            <a:r>
              <a:rPr lang="en-US" altLang="ja-JP" sz="1050" kern="0" dirty="0">
                <a:latin typeface="HG丸ｺﾞｼｯｸM-PRO" pitchFamily="50" charset="-128"/>
                <a:ea typeface="HG丸ｺﾞｼｯｸM-PRO" pitchFamily="50" charset="-128"/>
              </a:rPr>
              <a:t>		</a:t>
            </a:r>
            <a:r>
              <a:rPr lang="ja-JP" altLang="en-US" sz="1050" dirty="0">
                <a:latin typeface="HG丸ｺﾞｼｯｸM-PRO" pitchFamily="50" charset="-128"/>
                <a:ea typeface="HG丸ｺﾞｼｯｸM-PRO" pitchFamily="50" charset="-128"/>
              </a:rPr>
              <a:t>座長　公立甲賀病院　緩和ケア内科</a:t>
            </a:r>
            <a:r>
              <a:rPr lang="en-US" altLang="ja-JP" sz="1050" dirty="0">
                <a:latin typeface="HG丸ｺﾞｼｯｸM-PRO" pitchFamily="50" charset="-128"/>
                <a:ea typeface="HG丸ｺﾞｼｯｸM-PRO" pitchFamily="50" charset="-128"/>
              </a:rPr>
              <a:t>	</a:t>
            </a:r>
            <a:r>
              <a:rPr lang="ja-JP" altLang="en-US" sz="1050" dirty="0">
                <a:latin typeface="HG丸ｺﾞｼｯｸM-PRO" pitchFamily="50" charset="-128"/>
                <a:ea typeface="HG丸ｺﾞｼｯｸM-PRO" pitchFamily="50" charset="-128"/>
              </a:rPr>
              <a:t>岡垣　哲弥　先生</a:t>
            </a:r>
            <a:endParaRPr lang="en-US" altLang="ja-JP" sz="1050" dirty="0">
              <a:latin typeface="HG丸ｺﾞｼｯｸM-PRO" pitchFamily="50" charset="-128"/>
              <a:ea typeface="HG丸ｺﾞｼｯｸM-PRO" pitchFamily="50" charset="-128"/>
            </a:endParaRPr>
          </a:p>
          <a:p>
            <a:r>
              <a:rPr lang="en-US" altLang="ja-JP" sz="1050" dirty="0">
                <a:latin typeface="HG丸ｺﾞｼｯｸM-PRO" pitchFamily="50" charset="-128"/>
                <a:ea typeface="HG丸ｺﾞｼｯｸM-PRO" pitchFamily="50" charset="-128"/>
              </a:rPr>
              <a:t>		</a:t>
            </a:r>
            <a:r>
              <a:rPr lang="ja-JP" altLang="en-US" sz="1050" dirty="0">
                <a:latin typeface="HG丸ｺﾞｼｯｸM-PRO" pitchFamily="50" charset="-128"/>
                <a:ea typeface="HG丸ｺﾞｼｯｸM-PRO" pitchFamily="50" charset="-128"/>
              </a:rPr>
              <a:t>　　　日本バプテスト病院　ホスピス病棟</a:t>
            </a:r>
            <a:r>
              <a:rPr lang="en-US" altLang="ja-JP" sz="1050" dirty="0">
                <a:latin typeface="HG丸ｺﾞｼｯｸM-PRO" panose="020F0600000000000000" pitchFamily="50" charset="-128"/>
                <a:ea typeface="HG丸ｺﾞｼｯｸM-PRO" panose="020F0600000000000000" pitchFamily="50" charset="-128"/>
              </a:rPr>
              <a:t>	</a:t>
            </a:r>
            <a:r>
              <a:rPr lang="ja-JP" altLang="en-US" sz="1050" dirty="0">
                <a:latin typeface="HG丸ｺﾞｼｯｸM-PRO" panose="020F0600000000000000" pitchFamily="50" charset="-128"/>
                <a:ea typeface="HG丸ｺﾞｼｯｸM-PRO" panose="020F0600000000000000" pitchFamily="50" charset="-128"/>
              </a:rPr>
              <a:t>岡崎　典子　先生</a:t>
            </a:r>
          </a:p>
          <a:p>
            <a:endParaRPr lang="en-US" altLang="ja-JP" sz="800" dirty="0">
              <a:solidFill>
                <a:srgbClr val="FF0000"/>
              </a:solidFill>
              <a:latin typeface="HG丸ｺﾞｼｯｸM-PRO" pitchFamily="50" charset="-128"/>
              <a:ea typeface="HG丸ｺﾞｼｯｸM-PRO" pitchFamily="50" charset="-128"/>
            </a:endParaRPr>
          </a:p>
          <a:p>
            <a:r>
              <a:rPr lang="en-US" altLang="ja-JP" sz="1050" dirty="0">
                <a:solidFill>
                  <a:srgbClr val="FF0000"/>
                </a:solidFill>
                <a:latin typeface="HG丸ｺﾞｼｯｸM-PRO" pitchFamily="50" charset="-128"/>
                <a:ea typeface="HG丸ｺﾞｼｯｸM-PRO" pitchFamily="50" charset="-128"/>
              </a:rPr>
              <a:t>	</a:t>
            </a:r>
            <a:r>
              <a:rPr lang="ja-JP" altLang="en-US" sz="1050" dirty="0">
                <a:latin typeface="HG丸ｺﾞｼｯｸM-PRO" pitchFamily="50" charset="-128"/>
                <a:ea typeface="HG丸ｺﾞｼｯｸM-PRO" pitchFamily="50" charset="-128"/>
              </a:rPr>
              <a:t>１）一般演題</a:t>
            </a:r>
            <a:endParaRPr lang="en-US" altLang="ja-JP" sz="1050" dirty="0">
              <a:latin typeface="HG丸ｺﾞｼｯｸM-PRO" pitchFamily="50" charset="-128"/>
              <a:ea typeface="HG丸ｺﾞｼｯｸM-PRO" pitchFamily="50" charset="-128"/>
            </a:endParaRPr>
          </a:p>
          <a:p>
            <a:pPr lvl="1"/>
            <a:r>
              <a:rPr lang="ja-JP" altLang="en-US" sz="1050" dirty="0">
                <a:latin typeface="HG丸ｺﾞｼｯｸM-PRO" pitchFamily="50" charset="-128"/>
                <a:ea typeface="HG丸ｺﾞｼｯｸM-PRO" pitchFamily="50" charset="-128"/>
              </a:rPr>
              <a:t>　　</a:t>
            </a:r>
            <a:r>
              <a:rPr lang="en-US" altLang="ja-JP" sz="1050" dirty="0">
                <a:latin typeface="HG丸ｺﾞｼｯｸM-PRO" pitchFamily="50" charset="-128"/>
                <a:ea typeface="HG丸ｺﾞｼｯｸM-PRO" pitchFamily="50" charset="-128"/>
              </a:rPr>
              <a:t>	</a:t>
            </a:r>
            <a:r>
              <a:rPr lang="ja-JP" altLang="en-US" sz="1050" dirty="0">
                <a:latin typeface="HG丸ｺﾞｼｯｸM-PRO" pitchFamily="50" charset="-128"/>
                <a:ea typeface="HG丸ｺﾞｼｯｸM-PRO" pitchFamily="50" charset="-128"/>
              </a:rPr>
              <a:t>①演題　「地域の中でつなぐ緩和ケア</a:t>
            </a:r>
            <a:endParaRPr lang="en-US" altLang="ja-JP" sz="1050" dirty="0">
              <a:latin typeface="HG丸ｺﾞｼｯｸM-PRO" panose="020F0600000000000000" pitchFamily="50" charset="-128"/>
              <a:ea typeface="HG丸ｺﾞｼｯｸM-PRO" panose="020F0600000000000000" pitchFamily="50" charset="-128"/>
            </a:endParaRPr>
          </a:p>
          <a:p>
            <a:pPr lvl="1"/>
            <a:r>
              <a:rPr lang="en-US" altLang="ja-JP" sz="1050" dirty="0">
                <a:latin typeface="HG丸ｺﾞｼｯｸM-PRO" panose="020F0600000000000000" pitchFamily="50" charset="-128"/>
                <a:ea typeface="HG丸ｺﾞｼｯｸM-PRO" panose="020F0600000000000000" pitchFamily="50" charset="-128"/>
              </a:rPr>
              <a:t>		〜</a:t>
            </a:r>
            <a:r>
              <a:rPr lang="ja-JP" altLang="en-US" sz="1050" dirty="0">
                <a:latin typeface="HG丸ｺﾞｼｯｸM-PRO" panose="020F0600000000000000" pitchFamily="50" charset="-128"/>
                <a:ea typeface="HG丸ｺﾞｼｯｸM-PRO" panose="020F0600000000000000" pitchFamily="50" charset="-128"/>
              </a:rPr>
              <a:t>患者の希望に柔軟かつ迅速に応える京都桂病院の役割</a:t>
            </a:r>
            <a:r>
              <a:rPr lang="en-US" altLang="ja-JP" sz="1050" dirty="0">
                <a:latin typeface="HG丸ｺﾞｼｯｸM-PRO" panose="020F0600000000000000" pitchFamily="50" charset="-128"/>
                <a:ea typeface="HG丸ｺﾞｼｯｸM-PRO" panose="020F0600000000000000" pitchFamily="50" charset="-128"/>
              </a:rPr>
              <a:t>〜</a:t>
            </a:r>
            <a:r>
              <a:rPr lang="ja-JP" altLang="en-US" sz="1050" dirty="0">
                <a:latin typeface="HG丸ｺﾞｼｯｸM-PRO" pitchFamily="50" charset="-128"/>
                <a:ea typeface="HG丸ｺﾞｼｯｸM-PRO" pitchFamily="50" charset="-128"/>
              </a:rPr>
              <a:t>」</a:t>
            </a:r>
          </a:p>
          <a:p>
            <a:r>
              <a:rPr lang="en-US" altLang="ja-JP" sz="1050" dirty="0">
                <a:latin typeface="HG丸ｺﾞｼｯｸM-PRO" panose="020F0600000000000000" pitchFamily="50" charset="-128"/>
                <a:ea typeface="HG丸ｺﾞｼｯｸM-PRO" panose="020F0600000000000000" pitchFamily="50" charset="-128"/>
              </a:rPr>
              <a:t>	</a:t>
            </a:r>
            <a:r>
              <a:rPr lang="ja-JP" altLang="en-US" sz="1050" dirty="0">
                <a:latin typeface="HG丸ｺﾞｼｯｸM-PRO" panose="020F0600000000000000" pitchFamily="50" charset="-128"/>
                <a:ea typeface="HG丸ｺﾞｼｯｸM-PRO" panose="020F0600000000000000" pitchFamily="50" charset="-128"/>
              </a:rPr>
              <a:t>　演者　京都乙訓</a:t>
            </a:r>
            <a:r>
              <a:rPr lang="en-US" altLang="ja-JP" sz="1050" dirty="0">
                <a:latin typeface="HG丸ｺﾞｼｯｸM-PRO" panose="020F0600000000000000" pitchFamily="50" charset="-128"/>
                <a:ea typeface="HG丸ｺﾞｼｯｸM-PRO" panose="020F0600000000000000" pitchFamily="50" charset="-128"/>
              </a:rPr>
              <a:t>1</a:t>
            </a:r>
            <a:r>
              <a:rPr lang="ja-JP" altLang="en-US" sz="1050" dirty="0">
                <a:latin typeface="HG丸ｺﾞｼｯｸM-PRO" panose="020F0600000000000000" pitchFamily="50" charset="-128"/>
                <a:ea typeface="HG丸ｺﾞｼｯｸM-PRO" panose="020F0600000000000000" pitchFamily="50" charset="-128"/>
              </a:rPr>
              <a:t>ブロック　京都桂病院　患者サポートセンター</a:t>
            </a:r>
            <a:r>
              <a:rPr lang="en-US" altLang="ja-JP" sz="1050" dirty="0">
                <a:latin typeface="HG丸ｺﾞｼｯｸM-PRO" panose="020F0600000000000000" pitchFamily="50" charset="-128"/>
                <a:ea typeface="HG丸ｺﾞｼｯｸM-PRO" panose="020F0600000000000000" pitchFamily="50" charset="-128"/>
              </a:rPr>
              <a:t>	</a:t>
            </a:r>
            <a:r>
              <a:rPr lang="ja-JP" altLang="en-US" sz="1050" dirty="0">
                <a:latin typeface="HG丸ｺﾞｼｯｸM-PRO" panose="020F0600000000000000" pitchFamily="50" charset="-128"/>
                <a:ea typeface="HG丸ｺﾞｼｯｸM-PRO" panose="020F0600000000000000" pitchFamily="50" charset="-128"/>
              </a:rPr>
              <a:t>　</a:t>
            </a:r>
            <a:endParaRPr lang="en-US" altLang="ja-JP" sz="1050" dirty="0">
              <a:latin typeface="HG丸ｺﾞｼｯｸM-PRO" panose="020F0600000000000000" pitchFamily="50" charset="-128"/>
              <a:ea typeface="HG丸ｺﾞｼｯｸM-PRO" panose="020F0600000000000000" pitchFamily="50" charset="-128"/>
            </a:endParaRPr>
          </a:p>
          <a:p>
            <a:r>
              <a:rPr lang="en-US" altLang="ja-JP" sz="1050" dirty="0">
                <a:latin typeface="HG丸ｺﾞｼｯｸM-PRO" panose="020F0600000000000000" pitchFamily="50" charset="-128"/>
                <a:ea typeface="HG丸ｺﾞｼｯｸM-PRO" panose="020F0600000000000000" pitchFamily="50" charset="-128"/>
              </a:rPr>
              <a:t>					</a:t>
            </a:r>
            <a:r>
              <a:rPr lang="ja-JP" altLang="en-US" sz="1050" dirty="0">
                <a:latin typeface="HG丸ｺﾞｼｯｸM-PRO" panose="020F0600000000000000" pitchFamily="50" charset="-128"/>
                <a:ea typeface="HG丸ｺﾞｼｯｸM-PRO" panose="020F0600000000000000" pitchFamily="50" charset="-128"/>
              </a:rPr>
              <a:t>杉本　智子</a:t>
            </a:r>
            <a:r>
              <a:rPr lang="en-US" altLang="ja-JP" sz="1050" dirty="0">
                <a:latin typeface="HG丸ｺﾞｼｯｸM-PRO" panose="020F0600000000000000" pitchFamily="50" charset="-128"/>
                <a:ea typeface="HG丸ｺﾞｼｯｸM-PRO" panose="020F0600000000000000" pitchFamily="50" charset="-128"/>
              </a:rPr>
              <a:t>	</a:t>
            </a:r>
            <a:r>
              <a:rPr lang="ja-JP" altLang="en-US" sz="1050" dirty="0">
                <a:latin typeface="HG丸ｺﾞｼｯｸM-PRO" panose="020F0600000000000000" pitchFamily="50" charset="-128"/>
                <a:ea typeface="HG丸ｺﾞｼｯｸM-PRO" panose="020F0600000000000000" pitchFamily="50" charset="-128"/>
              </a:rPr>
              <a:t>先生</a:t>
            </a:r>
          </a:p>
          <a:p>
            <a:pPr lvl="1"/>
            <a:r>
              <a:rPr lang="en-US" altLang="ja-JP" sz="1050" dirty="0">
                <a:solidFill>
                  <a:srgbClr val="000000"/>
                </a:solidFill>
                <a:latin typeface="HG丸ｺﾞｼｯｸM-PRO" panose="020F0600000000000000" pitchFamily="50" charset="-128"/>
                <a:ea typeface="HG丸ｺﾞｼｯｸM-PRO" panose="020F0600000000000000" pitchFamily="50" charset="-128"/>
              </a:rPr>
              <a:t>	</a:t>
            </a:r>
            <a:r>
              <a:rPr lang="ja-JP" altLang="en-US" sz="1050" dirty="0">
                <a:latin typeface="HG丸ｺﾞｼｯｸM-PRO" pitchFamily="50" charset="-128"/>
                <a:ea typeface="HG丸ｺﾞｼｯｸM-PRO" pitchFamily="50" charset="-128"/>
              </a:rPr>
              <a:t>②演題　「京滋境界地区での緩和ケア病診連携」</a:t>
            </a:r>
          </a:p>
          <a:p>
            <a:r>
              <a:rPr lang="en-US" altLang="ja-JP" sz="1050" dirty="0">
                <a:latin typeface="HG丸ｺﾞｼｯｸM-PRO" panose="020F0600000000000000" pitchFamily="50" charset="-128"/>
                <a:ea typeface="HG丸ｺﾞｼｯｸM-PRO" panose="020F0600000000000000" pitchFamily="50" charset="-128"/>
              </a:rPr>
              <a:t>	</a:t>
            </a:r>
            <a:r>
              <a:rPr lang="ja-JP" altLang="en-US" sz="1050" dirty="0">
                <a:latin typeface="HG丸ｺﾞｼｯｸM-PRO" panose="020F0600000000000000" pitchFamily="50" charset="-128"/>
                <a:ea typeface="HG丸ｺﾞｼｯｸM-PRO" panose="020F0600000000000000" pitchFamily="50" charset="-128"/>
              </a:rPr>
              <a:t>　演者　京都乙訓</a:t>
            </a:r>
            <a:r>
              <a:rPr lang="en-US" altLang="ja-JP" sz="1050" dirty="0">
                <a:latin typeface="HG丸ｺﾞｼｯｸM-PRO" panose="020F0600000000000000" pitchFamily="50" charset="-128"/>
                <a:ea typeface="HG丸ｺﾞｼｯｸM-PRO" panose="020F0600000000000000" pitchFamily="50" charset="-128"/>
              </a:rPr>
              <a:t>2</a:t>
            </a:r>
            <a:r>
              <a:rPr lang="ja-JP" altLang="en-US" sz="1050" dirty="0">
                <a:latin typeface="HG丸ｺﾞｼｯｸM-PRO" panose="020F0600000000000000" pitchFamily="50" charset="-128"/>
                <a:ea typeface="HG丸ｺﾞｼｯｸM-PRO" panose="020F0600000000000000" pitchFamily="50" charset="-128"/>
              </a:rPr>
              <a:t>ブロック</a:t>
            </a:r>
            <a:r>
              <a:rPr lang="en-US" altLang="ja-JP" sz="1050" dirty="0">
                <a:latin typeface="HG丸ｺﾞｼｯｸM-PRO" panose="020F0600000000000000" pitchFamily="50" charset="-128"/>
                <a:ea typeface="HG丸ｺﾞｼｯｸM-PRO" panose="020F0600000000000000" pitchFamily="50" charset="-128"/>
              </a:rPr>
              <a:t>	</a:t>
            </a:r>
            <a:r>
              <a:rPr lang="ja-JP" altLang="en-US" sz="1050" dirty="0">
                <a:latin typeface="HG丸ｺﾞｼｯｸM-PRO" panose="020F0600000000000000" pitchFamily="50" charset="-128"/>
                <a:ea typeface="HG丸ｺﾞｼｯｸM-PRO" panose="020F0600000000000000" pitchFamily="50" charset="-128"/>
              </a:rPr>
              <a:t>洛和会音羽病院　緩和ケア内科　</a:t>
            </a:r>
            <a:endParaRPr lang="en-US" altLang="ja-JP" sz="1050" dirty="0">
              <a:latin typeface="HG丸ｺﾞｼｯｸM-PRO" panose="020F0600000000000000" pitchFamily="50" charset="-128"/>
              <a:ea typeface="HG丸ｺﾞｼｯｸM-PRO" panose="020F0600000000000000" pitchFamily="50" charset="-128"/>
            </a:endParaRPr>
          </a:p>
          <a:p>
            <a:r>
              <a:rPr lang="en-US" altLang="ja-JP" sz="1050" dirty="0">
                <a:latin typeface="HG丸ｺﾞｼｯｸM-PRO" panose="020F0600000000000000" pitchFamily="50" charset="-128"/>
                <a:ea typeface="HG丸ｺﾞｼｯｸM-PRO" panose="020F0600000000000000" pitchFamily="50" charset="-128"/>
              </a:rPr>
              <a:t>					</a:t>
            </a:r>
            <a:r>
              <a:rPr lang="ja-JP" altLang="en-US" sz="1050" dirty="0">
                <a:latin typeface="HG丸ｺﾞｼｯｸM-PRO" panose="020F0600000000000000" pitchFamily="50" charset="-128"/>
                <a:ea typeface="HG丸ｺﾞｼｯｸM-PRO" panose="020F0600000000000000" pitchFamily="50" charset="-128"/>
              </a:rPr>
              <a:t>山代　亜紀子　先生</a:t>
            </a:r>
          </a:p>
          <a:p>
            <a:pPr lvl="1"/>
            <a:r>
              <a:rPr lang="en-US" altLang="ja-JP" sz="1050" dirty="0">
                <a:latin typeface="HG丸ｺﾞｼｯｸM-PRO" pitchFamily="50" charset="-128"/>
                <a:ea typeface="HG丸ｺﾞｼｯｸM-PRO" pitchFamily="50" charset="-128"/>
              </a:rPr>
              <a:t>	</a:t>
            </a:r>
            <a:r>
              <a:rPr lang="ja-JP" altLang="en-US" sz="1050" dirty="0">
                <a:latin typeface="HG丸ｺﾞｼｯｸM-PRO" pitchFamily="50" charset="-128"/>
                <a:ea typeface="HG丸ｺﾞｼｯｸM-PRO" pitchFamily="50" charset="-128"/>
              </a:rPr>
              <a:t>③演題　「病院併設の訪問看護による「つなぐ」役割について」</a:t>
            </a:r>
          </a:p>
          <a:p>
            <a:r>
              <a:rPr lang="en-US" altLang="ja-JP" sz="1050" dirty="0">
                <a:latin typeface="HG丸ｺﾞｼｯｸM-PRO" panose="020F0600000000000000" pitchFamily="50" charset="-128"/>
                <a:ea typeface="HG丸ｺﾞｼｯｸM-PRO" panose="020F0600000000000000" pitchFamily="50" charset="-128"/>
              </a:rPr>
              <a:t>	</a:t>
            </a:r>
            <a:r>
              <a:rPr lang="ja-JP" altLang="en-US" sz="1050" dirty="0">
                <a:latin typeface="HG丸ｺﾞｼｯｸM-PRO" panose="020F0600000000000000" pitchFamily="50" charset="-128"/>
                <a:ea typeface="HG丸ｺﾞｼｯｸM-PRO" panose="020F0600000000000000" pitchFamily="50" charset="-128"/>
              </a:rPr>
              <a:t>　演者　湖北・湖東ブロック　市立長浜病院　訪問看護ステーション　</a:t>
            </a:r>
            <a:endParaRPr lang="en-US" altLang="ja-JP" sz="1050" dirty="0">
              <a:latin typeface="HG丸ｺﾞｼｯｸM-PRO" panose="020F0600000000000000" pitchFamily="50" charset="-128"/>
              <a:ea typeface="HG丸ｺﾞｼｯｸM-PRO" panose="020F0600000000000000" pitchFamily="50" charset="-128"/>
            </a:endParaRPr>
          </a:p>
          <a:p>
            <a:r>
              <a:rPr lang="en-US" altLang="ja-JP" sz="1050" dirty="0">
                <a:latin typeface="HG丸ｺﾞｼｯｸM-PRO" panose="020F0600000000000000" pitchFamily="50" charset="-128"/>
                <a:ea typeface="HG丸ｺﾞｼｯｸM-PRO" panose="020F0600000000000000" pitchFamily="50" charset="-128"/>
              </a:rPr>
              <a:t>					</a:t>
            </a:r>
            <a:r>
              <a:rPr lang="ja-JP" altLang="en-US" sz="1050" dirty="0">
                <a:latin typeface="HG丸ｺﾞｼｯｸM-PRO" panose="020F0600000000000000" pitchFamily="50" charset="-128"/>
                <a:ea typeface="HG丸ｺﾞｼｯｸM-PRO" panose="020F0600000000000000" pitchFamily="50" charset="-128"/>
              </a:rPr>
              <a:t>河野　智一　　先生</a:t>
            </a:r>
            <a:endParaRPr lang="en-US" altLang="ja-JP" sz="1050" dirty="0">
              <a:latin typeface="HG丸ｺﾞｼｯｸM-PRO" pitchFamily="50" charset="-128"/>
              <a:ea typeface="HG丸ｺﾞｼｯｸM-PRO" pitchFamily="50" charset="-128"/>
            </a:endParaRPr>
          </a:p>
          <a:p>
            <a:r>
              <a:rPr lang="en-US" altLang="ja-JP" sz="1050" dirty="0">
                <a:latin typeface="HG丸ｺﾞｼｯｸM-PRO" pitchFamily="50" charset="-128"/>
                <a:ea typeface="HG丸ｺﾞｼｯｸM-PRO" pitchFamily="50" charset="-128"/>
              </a:rPr>
              <a:t>	</a:t>
            </a:r>
            <a:r>
              <a:rPr lang="ja-JP" altLang="en-US" sz="1050" dirty="0">
                <a:latin typeface="HG丸ｺﾞｼｯｸM-PRO" pitchFamily="50" charset="-128"/>
                <a:ea typeface="HG丸ｺﾞｼｯｸM-PRO" pitchFamily="50" charset="-128"/>
              </a:rPr>
              <a:t>④演題「ケアミックス病院における地域連携の現状と課題</a:t>
            </a:r>
            <a:endParaRPr lang="en-US" altLang="ja-JP" sz="1050" dirty="0">
              <a:latin typeface="HG丸ｺﾞｼｯｸM-PRO" panose="020F0600000000000000" pitchFamily="50" charset="-128"/>
              <a:ea typeface="HG丸ｺﾞｼｯｸM-PRO" panose="020F0600000000000000" pitchFamily="50" charset="-128"/>
            </a:endParaRPr>
          </a:p>
          <a:p>
            <a:r>
              <a:rPr lang="en-US" altLang="ja-JP" sz="1050" dirty="0">
                <a:latin typeface="HG丸ｺﾞｼｯｸM-PRO" panose="020F0600000000000000" pitchFamily="50" charset="-128"/>
                <a:ea typeface="HG丸ｺﾞｼｯｸM-PRO" panose="020F0600000000000000" pitchFamily="50" charset="-128"/>
              </a:rPr>
              <a:t>		</a:t>
            </a:r>
            <a:r>
              <a:rPr lang="ja-JP" altLang="en-US" sz="1050" dirty="0">
                <a:latin typeface="HG丸ｺﾞｼｯｸM-PRO" panose="020F0600000000000000" pitchFamily="50" charset="-128"/>
                <a:ea typeface="HG丸ｺﾞｼｯｸM-PRO" panose="020F0600000000000000" pitchFamily="50" charset="-128"/>
              </a:rPr>
              <a:t>～データから見える緩和ケア病棟の現状と</a:t>
            </a:r>
            <a:r>
              <a:rPr lang="en-US" altLang="ja-JP" sz="1050" dirty="0">
                <a:latin typeface="HG丸ｺﾞｼｯｸM-PRO" panose="020F0600000000000000" pitchFamily="50" charset="-128"/>
                <a:ea typeface="HG丸ｺﾞｼｯｸM-PRO" panose="020F0600000000000000" pitchFamily="50" charset="-128"/>
              </a:rPr>
              <a:t>MSW</a:t>
            </a:r>
            <a:r>
              <a:rPr lang="ja-JP" altLang="en-US" sz="1050" dirty="0">
                <a:latin typeface="HG丸ｺﾞｼｯｸM-PRO" panose="020F0600000000000000" pitchFamily="50" charset="-128"/>
                <a:ea typeface="HG丸ｺﾞｼｯｸM-PRO" panose="020F0600000000000000" pitchFamily="50" charset="-128"/>
              </a:rPr>
              <a:t>の</a:t>
            </a:r>
            <a:r>
              <a:rPr lang="ja-JP" altLang="en-US" sz="1050">
                <a:latin typeface="HG丸ｺﾞｼｯｸM-PRO" panose="020F0600000000000000" pitchFamily="50" charset="-128"/>
                <a:ea typeface="HG丸ｺﾞｼｯｸM-PRO" panose="020F0600000000000000" pitchFamily="50" charset="-128"/>
              </a:rPr>
              <a:t>役割～」</a:t>
            </a:r>
            <a:endParaRPr lang="en-US" altLang="ja-JP" sz="1050" dirty="0">
              <a:latin typeface="HG丸ｺﾞｼｯｸM-PRO" panose="020F0600000000000000" pitchFamily="50" charset="-128"/>
              <a:ea typeface="HG丸ｺﾞｼｯｸM-PRO" panose="020F0600000000000000" pitchFamily="50" charset="-128"/>
            </a:endParaRPr>
          </a:p>
          <a:p>
            <a:r>
              <a:rPr lang="en-US" altLang="ja-JP" sz="1050" dirty="0">
                <a:latin typeface="HG丸ｺﾞｼｯｸM-PRO" panose="020F0600000000000000" pitchFamily="50" charset="-128"/>
                <a:ea typeface="HG丸ｺﾞｼｯｸM-PRO" panose="020F0600000000000000" pitchFamily="50" charset="-128"/>
              </a:rPr>
              <a:t>	</a:t>
            </a:r>
            <a:r>
              <a:rPr lang="ja-JP" altLang="en-US" sz="1050" dirty="0">
                <a:latin typeface="HG丸ｺﾞｼｯｸM-PRO" panose="020F0600000000000000" pitchFamily="50" charset="-128"/>
                <a:ea typeface="HG丸ｺﾞｼｯｸM-PRO" panose="020F0600000000000000" pitchFamily="50" charset="-128"/>
              </a:rPr>
              <a:t>　演者　東近江ブロック</a:t>
            </a:r>
            <a:r>
              <a:rPr lang="en-US" altLang="ja-JP" sz="1050" dirty="0">
                <a:latin typeface="HG丸ｺﾞｼｯｸM-PRO" panose="020F0600000000000000" pitchFamily="50" charset="-128"/>
                <a:ea typeface="HG丸ｺﾞｼｯｸM-PRO" panose="020F0600000000000000" pitchFamily="50" charset="-128"/>
              </a:rPr>
              <a:t>	</a:t>
            </a:r>
            <a:r>
              <a:rPr lang="ja-JP" altLang="en-US" sz="1050" dirty="0">
                <a:solidFill>
                  <a:srgbClr val="000000"/>
                </a:solidFill>
                <a:latin typeface="HG丸ｺﾞｼｯｸM-PRO" panose="020F0600000000000000" pitchFamily="50" charset="-128"/>
                <a:ea typeface="HG丸ｺﾞｼｯｸM-PRO" panose="020F0600000000000000" pitchFamily="50" charset="-128"/>
              </a:rPr>
              <a:t>ヴォーリズ記念病院　地域療養支援部</a:t>
            </a:r>
            <a:r>
              <a:rPr lang="en-US" altLang="ja-JP" sz="1050" dirty="0">
                <a:solidFill>
                  <a:srgbClr val="000000"/>
                </a:solidFill>
                <a:latin typeface="HG丸ｺﾞｼｯｸM-PRO" panose="020F0600000000000000" pitchFamily="50" charset="-128"/>
                <a:ea typeface="HG丸ｺﾞｼｯｸM-PRO" panose="020F0600000000000000" pitchFamily="50" charset="-128"/>
              </a:rPr>
              <a:t>					</a:t>
            </a:r>
            <a:r>
              <a:rPr lang="ja-JP" altLang="en-US" sz="1050" dirty="0">
                <a:solidFill>
                  <a:srgbClr val="000000"/>
                </a:solidFill>
                <a:latin typeface="HG丸ｺﾞｼｯｸM-PRO" panose="020F0600000000000000" pitchFamily="50" charset="-128"/>
                <a:ea typeface="HG丸ｺﾞｼｯｸM-PRO" panose="020F0600000000000000" pitchFamily="50" charset="-128"/>
              </a:rPr>
              <a:t>　</a:t>
            </a:r>
            <a:r>
              <a:rPr lang="en-US" altLang="ja-JP" sz="1050" dirty="0">
                <a:solidFill>
                  <a:srgbClr val="000000"/>
                </a:solidFill>
                <a:latin typeface="HG丸ｺﾞｼｯｸM-PRO" panose="020F0600000000000000" pitchFamily="50" charset="-128"/>
                <a:ea typeface="HG丸ｺﾞｼｯｸM-PRO" panose="020F0600000000000000" pitchFamily="50" charset="-128"/>
              </a:rPr>
              <a:t>	</a:t>
            </a:r>
            <a:r>
              <a:rPr lang="ja-JP" altLang="en-US" sz="1050" dirty="0">
                <a:solidFill>
                  <a:srgbClr val="000000"/>
                </a:solidFill>
                <a:latin typeface="HG丸ｺﾞｼｯｸM-PRO" panose="020F0600000000000000" pitchFamily="50" charset="-128"/>
                <a:ea typeface="HG丸ｺﾞｼｯｸM-PRO" panose="020F0600000000000000" pitchFamily="50" charset="-128"/>
              </a:rPr>
              <a:t>谷口　佐世子　先生</a:t>
            </a:r>
            <a:endParaRPr lang="en-US" altLang="ja-JP" sz="1050" dirty="0">
              <a:solidFill>
                <a:srgbClr val="000000"/>
              </a:solidFill>
              <a:latin typeface="HG丸ｺﾞｼｯｸM-PRO" panose="020F0600000000000000" pitchFamily="50" charset="-128"/>
              <a:ea typeface="HG丸ｺﾞｼｯｸM-PRO" panose="020F0600000000000000" pitchFamily="50" charset="-128"/>
            </a:endParaRPr>
          </a:p>
          <a:p>
            <a:pPr>
              <a:lnSpc>
                <a:spcPts val="1400"/>
              </a:lnSpc>
            </a:pPr>
            <a:endParaRPr lang="en-US" altLang="ja-JP" sz="800" kern="0" dirty="0">
              <a:solidFill>
                <a:srgbClr val="FF0000"/>
              </a:solidFill>
              <a:latin typeface="HG丸ｺﾞｼｯｸM-PRO" pitchFamily="50" charset="-128"/>
              <a:ea typeface="HG丸ｺﾞｼｯｸM-PRO" pitchFamily="50" charset="-128"/>
            </a:endParaRPr>
          </a:p>
          <a:p>
            <a:r>
              <a:rPr lang="en-US" altLang="ja-JP" sz="1050" kern="0" dirty="0">
                <a:solidFill>
                  <a:srgbClr val="FF0000"/>
                </a:solidFill>
                <a:latin typeface="HG丸ｺﾞｼｯｸM-PRO" pitchFamily="50" charset="-128"/>
                <a:ea typeface="HG丸ｺﾞｼｯｸM-PRO" pitchFamily="50" charset="-128"/>
              </a:rPr>
              <a:t>	</a:t>
            </a:r>
            <a:r>
              <a:rPr lang="ja-JP" altLang="en-US" sz="1100" kern="0" dirty="0">
                <a:latin typeface="HG丸ｺﾞｼｯｸM-PRO" panose="020F0600000000000000" pitchFamily="50" charset="-128"/>
                <a:ea typeface="HG丸ｺﾞｼｯｸM-PRO" panose="020F0600000000000000" pitchFamily="50" charset="-128"/>
              </a:rPr>
              <a:t>２）総合討論</a:t>
            </a:r>
            <a:endParaRPr lang="en-US" altLang="ja-JP" sz="1100" kern="0" dirty="0">
              <a:latin typeface="HG丸ｺﾞｼｯｸM-PRO" panose="020F0600000000000000" pitchFamily="50" charset="-128"/>
              <a:ea typeface="HG丸ｺﾞｼｯｸM-PRO" panose="020F0600000000000000" pitchFamily="50" charset="-128"/>
            </a:endParaRPr>
          </a:p>
          <a:p>
            <a:pPr algn="ctr"/>
            <a:r>
              <a:rPr lang="ja-JP" altLang="en-US" sz="1100" dirty="0">
                <a:latin typeface="HG丸ｺﾞｼｯｸM-PRO" panose="020F0600000000000000" pitchFamily="50" charset="-128"/>
                <a:ea typeface="HG丸ｺﾞｼｯｸM-PRO" panose="020F0600000000000000" pitchFamily="50" charset="-128"/>
              </a:rPr>
              <a:t>病院、在宅、これからの地域緩和ケア連携が目指すところ　</a:t>
            </a:r>
            <a:endParaRPr lang="en-US" altLang="ja-JP" sz="1100" dirty="0">
              <a:latin typeface="HG丸ｺﾞｼｯｸM-PRO" panose="020F0600000000000000" pitchFamily="50" charset="-128"/>
              <a:ea typeface="HG丸ｺﾞｼｯｸM-PRO" panose="020F0600000000000000" pitchFamily="50" charset="-128"/>
            </a:endParaRPr>
          </a:p>
          <a:p>
            <a:pPr algn="ctr"/>
            <a:r>
              <a:rPr lang="ja-JP" altLang="en-US" sz="1100" dirty="0">
                <a:latin typeface="HG丸ｺﾞｼｯｸM-PRO" panose="020F0600000000000000" pitchFamily="50" charset="-128"/>
                <a:ea typeface="HG丸ｺﾞｼｯｸM-PRO" panose="020F0600000000000000" pitchFamily="50" charset="-128"/>
              </a:rPr>
              <a:t>～いのちを支える住処をサポートする～</a:t>
            </a:r>
            <a:endParaRPr lang="ja-JP" altLang="en-US" sz="1100" dirty="0">
              <a:solidFill>
                <a:srgbClr val="FF0000"/>
              </a:solidFill>
              <a:latin typeface="HG丸ｺﾞｼｯｸM-PRO" panose="020F0600000000000000" pitchFamily="50" charset="-128"/>
              <a:ea typeface="HG丸ｺﾞｼｯｸM-PRO" panose="020F0600000000000000" pitchFamily="50" charset="-128"/>
            </a:endParaRPr>
          </a:p>
          <a:p>
            <a:endParaRPr lang="en-US" altLang="ja-JP" sz="800" kern="0" dirty="0">
              <a:latin typeface="HG丸ｺﾞｼｯｸM-PRO" panose="020F0600000000000000" pitchFamily="50" charset="-128"/>
              <a:ea typeface="HG丸ｺﾞｼｯｸM-PRO" panose="020F0600000000000000" pitchFamily="50" charset="-128"/>
            </a:endParaRPr>
          </a:p>
          <a:p>
            <a:r>
              <a:rPr lang="en-US" altLang="ja-JP" sz="1050" kern="0" dirty="0">
                <a:latin typeface="HG丸ｺﾞｼｯｸM-PRO" panose="020F0600000000000000" pitchFamily="50" charset="-128"/>
                <a:ea typeface="HG丸ｺﾞｼｯｸM-PRO" panose="020F0600000000000000" pitchFamily="50" charset="-128"/>
              </a:rPr>
              <a:t>		</a:t>
            </a:r>
            <a:r>
              <a:rPr lang="en-US" altLang="ja-JP" sz="1000" kern="0" dirty="0">
                <a:latin typeface="HG丸ｺﾞｼｯｸM-PRO" panose="020F0600000000000000" pitchFamily="50" charset="-128"/>
                <a:ea typeface="HG丸ｺﾞｼｯｸM-PRO" panose="020F0600000000000000" pitchFamily="50" charset="-128"/>
              </a:rPr>
              <a:t>※</a:t>
            </a:r>
            <a:r>
              <a:rPr lang="ja-JP" altLang="en-US" sz="1000" kern="0" dirty="0">
                <a:latin typeface="HG丸ｺﾞｼｯｸM-PRO" pitchFamily="50" charset="-128"/>
                <a:ea typeface="HG丸ｺﾞｼｯｸM-PRO" pitchFamily="50" charset="-128"/>
              </a:rPr>
              <a:t>日医生涯教育講座 カリキュラムコード</a:t>
            </a:r>
            <a:endParaRPr lang="en-US" altLang="ja-JP" sz="1000" kern="0" dirty="0">
              <a:latin typeface="HG丸ｺﾞｼｯｸM-PRO" pitchFamily="50" charset="-128"/>
              <a:ea typeface="HG丸ｺﾞｼｯｸM-PRO" pitchFamily="50" charset="-128"/>
            </a:endParaRPr>
          </a:p>
          <a:p>
            <a:endParaRPr lang="en-US" altLang="ja-JP" sz="800" kern="0" dirty="0">
              <a:latin typeface="HG丸ｺﾞｼｯｸM-PRO" pitchFamily="50" charset="-128"/>
              <a:ea typeface="HG丸ｺﾞｼｯｸM-PRO" pitchFamily="50" charset="-128"/>
            </a:endParaRPr>
          </a:p>
          <a:p>
            <a:r>
              <a:rPr lang="en-US" altLang="ja-JP" sz="1100" kern="0" dirty="0">
                <a:latin typeface="HG丸ｺﾞｼｯｸM-PRO" pitchFamily="50" charset="-128"/>
                <a:ea typeface="HG丸ｺﾞｼｯｸM-PRO" pitchFamily="50" charset="-128"/>
              </a:rPr>
              <a:t>4</a:t>
            </a:r>
            <a:r>
              <a:rPr lang="ja-JP" altLang="en-US" sz="1100" kern="0" dirty="0">
                <a:latin typeface="HG丸ｺﾞｼｯｸM-PRO" pitchFamily="50" charset="-128"/>
                <a:ea typeface="HG丸ｺﾞｼｯｸM-PRO" pitchFamily="50" charset="-128"/>
              </a:rPr>
              <a:t>．まとめ、および閉会の辞　</a:t>
            </a:r>
            <a:r>
              <a:rPr lang="en-US" altLang="ja-JP" sz="1100" kern="0" dirty="0">
                <a:latin typeface="HG丸ｺﾞｼｯｸM-PRO" pitchFamily="50" charset="-128"/>
                <a:ea typeface="HG丸ｺﾞｼｯｸM-PRO" pitchFamily="50" charset="-128"/>
              </a:rPr>
              <a:t>16:20-16:30</a:t>
            </a:r>
            <a:r>
              <a:rPr lang="ja-JP" altLang="en-US" sz="1100" kern="0" dirty="0">
                <a:latin typeface="HG丸ｺﾞｼｯｸM-PRO" pitchFamily="50" charset="-128"/>
                <a:ea typeface="HG丸ｺﾞｼｯｸM-PRO" pitchFamily="50" charset="-128"/>
              </a:rPr>
              <a:t>　</a:t>
            </a:r>
            <a:r>
              <a:rPr lang="ja-JP" altLang="en-US" sz="1100" dirty="0">
                <a:latin typeface="HG丸ｺﾞｼｯｸM-PRO" pitchFamily="50" charset="-128"/>
                <a:ea typeface="HG丸ｺﾞｼｯｸM-PRO" pitchFamily="50" charset="-128"/>
              </a:rPr>
              <a:t>　</a:t>
            </a:r>
            <a:endParaRPr lang="en-US" altLang="ja-JP" sz="1100" dirty="0">
              <a:latin typeface="HG丸ｺﾞｼｯｸM-PRO" pitchFamily="50" charset="-128"/>
              <a:ea typeface="HG丸ｺﾞｼｯｸM-PRO" pitchFamily="50" charset="-128"/>
            </a:endParaRPr>
          </a:p>
          <a:p>
            <a:r>
              <a:rPr lang="en-US" altLang="ja-JP" sz="1100" dirty="0">
                <a:latin typeface="HG丸ｺﾞｼｯｸM-PRO" pitchFamily="50" charset="-128"/>
                <a:ea typeface="HG丸ｺﾞｼｯｸM-PRO" pitchFamily="50" charset="-128"/>
              </a:rPr>
              <a:t>			</a:t>
            </a:r>
            <a:r>
              <a:rPr lang="ja-JP" altLang="en-US" sz="1050" dirty="0">
                <a:latin typeface="HG丸ｺﾞｼｯｸM-PRO" pitchFamily="50" charset="-128"/>
                <a:ea typeface="HG丸ｺﾞｼｯｸM-PRO" pitchFamily="50" charset="-128"/>
              </a:rPr>
              <a:t>淡海医療センター　緩和ケア内科　堀　泰祐　先生</a:t>
            </a:r>
            <a:endParaRPr lang="en-US" altLang="ja-JP" sz="1050" dirty="0">
              <a:latin typeface="HG丸ｺﾞｼｯｸM-PRO" pitchFamily="50" charset="-128"/>
              <a:ea typeface="HG丸ｺﾞｼｯｸM-PRO" pitchFamily="50" charset="-128"/>
            </a:endParaRPr>
          </a:p>
        </p:txBody>
      </p:sp>
      <p:sp>
        <p:nvSpPr>
          <p:cNvPr id="3" name="正方形/長方形 2">
            <a:extLst>
              <a:ext uri="{FF2B5EF4-FFF2-40B4-BE49-F238E27FC236}">
                <a16:creationId xmlns:a16="http://schemas.microsoft.com/office/drawing/2014/main" id="{06B5BD3E-6123-DA4C-5CC5-5402B410F2D2}"/>
              </a:ext>
            </a:extLst>
          </p:cNvPr>
          <p:cNvSpPr/>
          <p:nvPr/>
        </p:nvSpPr>
        <p:spPr>
          <a:xfrm>
            <a:off x="296272" y="1140544"/>
            <a:ext cx="6264696" cy="642363"/>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a:extLst>
              <a:ext uri="{FF2B5EF4-FFF2-40B4-BE49-F238E27FC236}">
                <a16:creationId xmlns:a16="http://schemas.microsoft.com/office/drawing/2014/main" id="{FF23A1B5-CE20-08C9-2B5A-A2FB9DA78BC7}"/>
              </a:ext>
            </a:extLst>
          </p:cNvPr>
          <p:cNvSpPr txBox="1"/>
          <p:nvPr/>
        </p:nvSpPr>
        <p:spPr>
          <a:xfrm>
            <a:off x="854780" y="1136576"/>
            <a:ext cx="4801314" cy="646331"/>
          </a:xfrm>
          <a:prstGeom prst="rect">
            <a:avLst/>
          </a:prstGeom>
          <a:noFill/>
        </p:spPr>
        <p:txBody>
          <a:bodyPr wrap="none" rtlCol="0">
            <a:spAutoFit/>
          </a:bodyPr>
          <a:lstStyle/>
          <a:p>
            <a:r>
              <a:rPr kumimoji="1" lang="ja-JP" altLang="en-US" sz="1200" dirty="0">
                <a:latin typeface="HG丸ｺﾞｼｯｸM-PRO" panose="020F0600000000000000" pitchFamily="50" charset="-128"/>
                <a:ea typeface="HG丸ｺﾞｼｯｸM-PRO" panose="020F0600000000000000" pitchFamily="50" charset="-128"/>
              </a:rPr>
              <a:t>日時</a:t>
            </a:r>
            <a:r>
              <a:rPr kumimoji="1" lang="en-US" altLang="ja-JP" sz="1200" dirty="0">
                <a:latin typeface="HG丸ｺﾞｼｯｸM-PRO" panose="020F0600000000000000" pitchFamily="50" charset="-128"/>
                <a:ea typeface="HG丸ｺﾞｼｯｸM-PRO" panose="020F0600000000000000" pitchFamily="50" charset="-128"/>
              </a:rPr>
              <a:t>	2025</a:t>
            </a:r>
            <a:r>
              <a:rPr kumimoji="1" lang="ja-JP" altLang="en-US" sz="1200" dirty="0">
                <a:latin typeface="HG丸ｺﾞｼｯｸM-PRO" panose="020F0600000000000000" pitchFamily="50" charset="-128"/>
                <a:ea typeface="HG丸ｺﾞｼｯｸM-PRO" panose="020F0600000000000000" pitchFamily="50" charset="-128"/>
              </a:rPr>
              <a:t>年</a:t>
            </a:r>
            <a:r>
              <a:rPr lang="en-US" altLang="ja-JP" sz="1200" dirty="0">
                <a:latin typeface="HG丸ｺﾞｼｯｸM-PRO" panose="020F0600000000000000" pitchFamily="50" charset="-128"/>
                <a:ea typeface="HG丸ｺﾞｼｯｸM-PRO" panose="020F0600000000000000" pitchFamily="50" charset="-128"/>
              </a:rPr>
              <a:t>11</a:t>
            </a:r>
            <a:r>
              <a:rPr kumimoji="1" lang="ja-JP" altLang="en-US" sz="1200" dirty="0">
                <a:latin typeface="HG丸ｺﾞｼｯｸM-PRO" panose="020F0600000000000000" pitchFamily="50" charset="-128"/>
                <a:ea typeface="HG丸ｺﾞｼｯｸM-PRO" panose="020F0600000000000000" pitchFamily="50" charset="-128"/>
              </a:rPr>
              <a:t>月</a:t>
            </a:r>
            <a:r>
              <a:rPr kumimoji="1" lang="en-US" altLang="ja-JP" sz="1200" dirty="0">
                <a:latin typeface="HG丸ｺﾞｼｯｸM-PRO" panose="020F0600000000000000" pitchFamily="50" charset="-128"/>
                <a:ea typeface="HG丸ｺﾞｼｯｸM-PRO" panose="020F0600000000000000" pitchFamily="50" charset="-128"/>
              </a:rPr>
              <a:t>16</a:t>
            </a:r>
            <a:r>
              <a:rPr kumimoji="1" lang="ja-JP" altLang="en-US" sz="1200" dirty="0">
                <a:latin typeface="HG丸ｺﾞｼｯｸM-PRO" panose="020F0600000000000000" pitchFamily="50" charset="-128"/>
                <a:ea typeface="HG丸ｺﾞｼｯｸM-PRO" panose="020F0600000000000000" pitchFamily="50" charset="-128"/>
              </a:rPr>
              <a:t>日（日）　</a:t>
            </a:r>
            <a:r>
              <a:rPr kumimoji="1" lang="en-US" altLang="ja-JP" sz="1200" dirty="0">
                <a:latin typeface="HG丸ｺﾞｼｯｸM-PRO" panose="020F0600000000000000" pitchFamily="50" charset="-128"/>
                <a:ea typeface="HG丸ｺﾞｼｯｸM-PRO" panose="020F0600000000000000" pitchFamily="50" charset="-128"/>
              </a:rPr>
              <a:t>14:00-16:30</a:t>
            </a:r>
          </a:p>
          <a:p>
            <a:r>
              <a:rPr lang="ja-JP" altLang="en-US" sz="1200" dirty="0">
                <a:latin typeface="HG丸ｺﾞｼｯｸM-PRO" panose="020F0600000000000000" pitchFamily="50" charset="-128"/>
                <a:ea typeface="HG丸ｺﾞｼｯｸM-PRO" panose="020F0600000000000000" pitchFamily="50" charset="-128"/>
              </a:rPr>
              <a:t>場所</a:t>
            </a:r>
            <a:r>
              <a:rPr lang="en-US" altLang="ja-JP" sz="1200" dirty="0">
                <a:latin typeface="HG丸ｺﾞｼｯｸM-PRO" panose="020F0600000000000000" pitchFamily="50" charset="-128"/>
                <a:ea typeface="HG丸ｺﾞｼｯｸM-PRO" panose="020F0600000000000000" pitchFamily="50" charset="-128"/>
              </a:rPr>
              <a:t>	</a:t>
            </a:r>
            <a:r>
              <a:rPr lang="ja-JP" altLang="en-US" sz="1200" dirty="0">
                <a:latin typeface="HG丸ｺﾞｼｯｸM-PRO" panose="020F0600000000000000" pitchFamily="50" charset="-128"/>
                <a:ea typeface="HG丸ｺﾞｼｯｸM-PRO" panose="020F0600000000000000" pitchFamily="50" charset="-128"/>
              </a:rPr>
              <a:t>京都大学　</a:t>
            </a:r>
            <a:r>
              <a:rPr lang="ja-JP" altLang="en-US" sz="1200" b="0" i="0" dirty="0">
                <a:solidFill>
                  <a:srgbClr val="000000"/>
                </a:solidFill>
                <a:effectLst/>
                <a:latin typeface="HG丸ｺﾞｼｯｸM-PRO" panose="020F0600000000000000" pitchFamily="50" charset="-128"/>
                <a:ea typeface="HG丸ｺﾞｼｯｸM-PRO" panose="020F0600000000000000" pitchFamily="50" charset="-128"/>
              </a:rPr>
              <a:t>百周年時計台記念館　百周年記念ホール</a:t>
            </a:r>
            <a:endParaRPr lang="en-US" altLang="ja-JP" sz="1200" dirty="0">
              <a:latin typeface="HG丸ｺﾞｼｯｸM-PRO" panose="020F0600000000000000" pitchFamily="50" charset="-128"/>
              <a:ea typeface="HG丸ｺﾞｼｯｸM-PRO" panose="020F0600000000000000" pitchFamily="50" charset="-128"/>
            </a:endParaRPr>
          </a:p>
          <a:p>
            <a:r>
              <a:rPr kumimoji="1" lang="ja-JP" altLang="en-US" sz="1200" dirty="0">
                <a:latin typeface="HG丸ｺﾞｼｯｸM-PRO" panose="020F0600000000000000" pitchFamily="50" charset="-128"/>
                <a:ea typeface="HG丸ｺﾞｼｯｸM-PRO" panose="020F0600000000000000" pitchFamily="50" charset="-128"/>
              </a:rPr>
              <a:t>参加費</a:t>
            </a:r>
            <a:r>
              <a:rPr kumimoji="1" lang="en-US" altLang="ja-JP" sz="1200" dirty="0">
                <a:latin typeface="HG丸ｺﾞｼｯｸM-PRO" panose="020F0600000000000000" pitchFamily="50" charset="-128"/>
                <a:ea typeface="HG丸ｺﾞｼｯｸM-PRO" panose="020F0600000000000000" pitchFamily="50" charset="-128"/>
              </a:rPr>
              <a:t>	1000</a:t>
            </a:r>
            <a:r>
              <a:rPr kumimoji="1" lang="ja-JP" altLang="en-US" sz="1200" dirty="0">
                <a:latin typeface="HG丸ｺﾞｼｯｸM-PRO" panose="020F0600000000000000" pitchFamily="50" charset="-128"/>
                <a:ea typeface="HG丸ｺﾞｼｯｸM-PRO" panose="020F0600000000000000" pitchFamily="50" charset="-128"/>
              </a:rPr>
              <a:t>円</a:t>
            </a:r>
          </a:p>
        </p:txBody>
      </p:sp>
      <p:sp>
        <p:nvSpPr>
          <p:cNvPr id="6" name="正方形/長方形 5">
            <a:extLst>
              <a:ext uri="{FF2B5EF4-FFF2-40B4-BE49-F238E27FC236}">
                <a16:creationId xmlns:a16="http://schemas.microsoft.com/office/drawing/2014/main" id="{5C374210-4831-8B08-77E9-1456EB8FAE11}"/>
              </a:ext>
            </a:extLst>
          </p:cNvPr>
          <p:cNvSpPr/>
          <p:nvPr/>
        </p:nvSpPr>
        <p:spPr>
          <a:xfrm>
            <a:off x="314464" y="2979836"/>
            <a:ext cx="6264696" cy="6653684"/>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p:cNvSpPr txBox="1"/>
          <p:nvPr/>
        </p:nvSpPr>
        <p:spPr>
          <a:xfrm>
            <a:off x="2396380" y="263188"/>
            <a:ext cx="2031325" cy="369332"/>
          </a:xfrm>
          <a:prstGeom prst="rect">
            <a:avLst/>
          </a:prstGeom>
          <a:noFill/>
        </p:spPr>
        <p:txBody>
          <a:bodyPr wrap="none" rtlCol="0">
            <a:spAutoFit/>
          </a:bodyPr>
          <a:lstStyle/>
          <a:p>
            <a:r>
              <a:rPr lang="ja-JP" altLang="en-US" dirty="0">
                <a:latin typeface="HG丸ｺﾞｼｯｸM-PRO" pitchFamily="50" charset="-128"/>
                <a:ea typeface="HG丸ｺﾞｼｯｸM-PRO" pitchFamily="50" charset="-128"/>
              </a:rPr>
              <a:t>会場へのアクセス</a:t>
            </a:r>
            <a:endParaRPr kumimoji="1" lang="ja-JP" altLang="en-US" dirty="0">
              <a:latin typeface="HG丸ｺﾞｼｯｸM-PRO" pitchFamily="50" charset="-128"/>
              <a:ea typeface="HG丸ｺﾞｼｯｸM-PRO" pitchFamily="50" charset="-128"/>
            </a:endParaRPr>
          </a:p>
        </p:txBody>
      </p:sp>
      <p:sp>
        <p:nvSpPr>
          <p:cNvPr id="8" name="テキスト ボックス 7"/>
          <p:cNvSpPr txBox="1"/>
          <p:nvPr/>
        </p:nvSpPr>
        <p:spPr>
          <a:xfrm>
            <a:off x="2651427" y="5663788"/>
            <a:ext cx="1569661" cy="369332"/>
          </a:xfrm>
          <a:prstGeom prst="rect">
            <a:avLst/>
          </a:prstGeom>
          <a:noFill/>
        </p:spPr>
        <p:txBody>
          <a:bodyPr wrap="none" rtlCol="0">
            <a:spAutoFit/>
          </a:bodyPr>
          <a:lstStyle/>
          <a:p>
            <a:pPr algn="ctr"/>
            <a:r>
              <a:rPr lang="ja-JP" altLang="en-US" dirty="0">
                <a:latin typeface="HG丸ｺﾞｼｯｸM-PRO" pitchFamily="50" charset="-128"/>
                <a:ea typeface="HG丸ｺﾞｼｯｸM-PRO" pitchFamily="50" charset="-128"/>
              </a:rPr>
              <a:t>単位申請など</a:t>
            </a:r>
            <a:endParaRPr kumimoji="1" lang="ja-JP" altLang="en-US" dirty="0">
              <a:latin typeface="HG丸ｺﾞｼｯｸM-PRO" pitchFamily="50" charset="-128"/>
              <a:ea typeface="HG丸ｺﾞｼｯｸM-PRO" pitchFamily="50" charset="-128"/>
            </a:endParaRPr>
          </a:p>
        </p:txBody>
      </p:sp>
      <p:sp>
        <p:nvSpPr>
          <p:cNvPr id="9" name="正方形/長方形 8"/>
          <p:cNvSpPr/>
          <p:nvPr/>
        </p:nvSpPr>
        <p:spPr>
          <a:xfrm>
            <a:off x="548680" y="6105128"/>
            <a:ext cx="5832648" cy="1740476"/>
          </a:xfrm>
          <a:prstGeom prst="rect">
            <a:avLst/>
          </a:prstGeom>
        </p:spPr>
        <p:txBody>
          <a:bodyPr wrap="square">
            <a:spAutoFit/>
          </a:bodyPr>
          <a:lstStyle/>
          <a:p>
            <a:pPr>
              <a:lnSpc>
                <a:spcPts val="1300"/>
              </a:lnSpc>
            </a:pPr>
            <a:r>
              <a:rPr lang="en-US" altLang="ja-JP" sz="1050" dirty="0">
                <a:latin typeface="HG丸ｺﾞｼｯｸM-PRO" pitchFamily="50" charset="-128"/>
                <a:ea typeface="HG丸ｺﾞｼｯｸM-PRO" pitchFamily="50" charset="-128"/>
              </a:rPr>
              <a:t>※</a:t>
            </a:r>
            <a:r>
              <a:rPr lang="ja-JP" altLang="en-US" sz="1050" dirty="0">
                <a:latin typeface="HG丸ｺﾞｼｯｸM-PRO" pitchFamily="50" charset="-128"/>
                <a:ea typeface="HG丸ｺﾞｼｯｸM-PRO" pitchFamily="50" charset="-128"/>
              </a:rPr>
              <a:t>日医生涯教育講座　</a:t>
            </a:r>
            <a:r>
              <a:rPr lang="en-US" altLang="ja-JP" sz="1050" dirty="0">
                <a:latin typeface="HG丸ｺﾞｼｯｸM-PRO" pitchFamily="50" charset="-128"/>
                <a:ea typeface="HG丸ｺﾞｼｯｸM-PRO" pitchFamily="50" charset="-128"/>
              </a:rPr>
              <a:t>2</a:t>
            </a:r>
            <a:r>
              <a:rPr lang="ja-JP" altLang="en-US" sz="1050" dirty="0">
                <a:latin typeface="HG丸ｺﾞｼｯｸM-PRO" pitchFamily="50" charset="-128"/>
                <a:ea typeface="HG丸ｺﾞｼｯｸM-PRO" pitchFamily="50" charset="-128"/>
              </a:rPr>
              <a:t>時間</a:t>
            </a:r>
            <a:r>
              <a:rPr lang="en-US" altLang="ja-JP" sz="1050" dirty="0">
                <a:latin typeface="HG丸ｺﾞｼｯｸM-PRO" pitchFamily="50" charset="-128"/>
                <a:ea typeface="HG丸ｺﾞｼｯｸM-PRO" pitchFamily="50" charset="-128"/>
              </a:rPr>
              <a:t>2</a:t>
            </a:r>
            <a:r>
              <a:rPr lang="ja-JP" altLang="en-US" sz="1050" dirty="0">
                <a:latin typeface="HG丸ｺﾞｼｯｸM-PRO" pitchFamily="50" charset="-128"/>
                <a:ea typeface="HG丸ｺﾞｼｯｸM-PRO" pitchFamily="50" charset="-128"/>
              </a:rPr>
              <a:t>単位　申請中</a:t>
            </a:r>
            <a:endParaRPr lang="en-US" altLang="ja-JP" sz="1050" dirty="0">
              <a:latin typeface="HG丸ｺﾞｼｯｸM-PRO" pitchFamily="50" charset="-128"/>
              <a:ea typeface="HG丸ｺﾞｼｯｸM-PRO" pitchFamily="50" charset="-128"/>
            </a:endParaRPr>
          </a:p>
          <a:p>
            <a:pPr marL="180975">
              <a:lnSpc>
                <a:spcPts val="1300"/>
              </a:lnSpc>
            </a:pPr>
            <a:r>
              <a:rPr lang="ja-JP" altLang="en-US" sz="1050" kern="0" dirty="0">
                <a:latin typeface="HG丸ｺﾞｼｯｸM-PRO" pitchFamily="50" charset="-128"/>
                <a:ea typeface="HG丸ｺﾞｼｯｸM-PRO" pitchFamily="50" charset="-128"/>
              </a:rPr>
              <a:t>特別講演</a:t>
            </a:r>
            <a:r>
              <a:rPr lang="en-US" altLang="ja-JP" sz="1050" kern="0" dirty="0">
                <a:latin typeface="HG丸ｺﾞｼｯｸM-PRO" pitchFamily="50" charset="-128"/>
                <a:ea typeface="HG丸ｺﾞｼｯｸM-PRO" pitchFamily="50" charset="-128"/>
              </a:rPr>
              <a:t>	</a:t>
            </a:r>
          </a:p>
          <a:p>
            <a:pPr marL="180975">
              <a:lnSpc>
                <a:spcPts val="1300"/>
              </a:lnSpc>
            </a:pPr>
            <a:r>
              <a:rPr lang="en-US" altLang="ja-JP" sz="1050" kern="0" dirty="0">
                <a:latin typeface="HG丸ｺﾞｼｯｸM-PRO" pitchFamily="50" charset="-128"/>
                <a:ea typeface="HG丸ｺﾞｼｯｸM-PRO" pitchFamily="50" charset="-128"/>
              </a:rPr>
              <a:t>	※</a:t>
            </a:r>
            <a:r>
              <a:rPr lang="ja-JP" altLang="en-US" sz="1050" kern="0" dirty="0">
                <a:latin typeface="HG丸ｺﾞｼｯｸM-PRO" pitchFamily="50" charset="-128"/>
                <a:ea typeface="HG丸ｺﾞｼｯｸM-PRO" pitchFamily="50" charset="-128"/>
              </a:rPr>
              <a:t>カリキュラムコード：</a:t>
            </a:r>
            <a:r>
              <a:rPr lang="en-US" altLang="ja-JP" sz="1050" kern="0" dirty="0">
                <a:latin typeface="HG丸ｺﾞｼｯｸM-PRO" pitchFamily="50" charset="-128"/>
                <a:ea typeface="HG丸ｺﾞｼｯｸM-PRO" pitchFamily="50" charset="-128"/>
              </a:rPr>
              <a:t>			1</a:t>
            </a:r>
            <a:r>
              <a:rPr lang="ja-JP" altLang="en-US" sz="1050" kern="0" dirty="0">
                <a:latin typeface="HG丸ｺﾞｼｯｸM-PRO" pitchFamily="50" charset="-128"/>
                <a:ea typeface="HG丸ｺﾞｼｯｸM-PRO" pitchFamily="50" charset="-128"/>
              </a:rPr>
              <a:t>単位</a:t>
            </a:r>
            <a:endParaRPr lang="en-US" altLang="ja-JP" sz="1050" kern="0" dirty="0">
              <a:latin typeface="HG丸ｺﾞｼｯｸM-PRO" pitchFamily="50" charset="-128"/>
              <a:ea typeface="HG丸ｺﾞｼｯｸM-PRO" pitchFamily="50" charset="-128"/>
            </a:endParaRPr>
          </a:p>
          <a:p>
            <a:pPr marL="180975">
              <a:lnSpc>
                <a:spcPts val="1300"/>
              </a:lnSpc>
            </a:pPr>
            <a:r>
              <a:rPr lang="ja-JP" altLang="en-US" sz="1050" kern="0" dirty="0">
                <a:latin typeface="HG丸ｺﾞｼｯｸM-PRO" pitchFamily="50" charset="-128"/>
                <a:ea typeface="HG丸ｺﾞｼｯｸM-PRO" pitchFamily="50" charset="-128"/>
              </a:rPr>
              <a:t>一般演題＋総合討論</a:t>
            </a:r>
            <a:r>
              <a:rPr lang="en-US" altLang="ja-JP" sz="1050" kern="0" dirty="0">
                <a:latin typeface="HG丸ｺﾞｼｯｸM-PRO" pitchFamily="50" charset="-128"/>
                <a:ea typeface="HG丸ｺﾞｼｯｸM-PRO" pitchFamily="50" charset="-128"/>
              </a:rPr>
              <a:t>	</a:t>
            </a:r>
          </a:p>
          <a:p>
            <a:pPr marL="180975">
              <a:lnSpc>
                <a:spcPts val="1300"/>
              </a:lnSpc>
            </a:pPr>
            <a:r>
              <a:rPr lang="en-US" altLang="ja-JP" sz="1050" kern="0" dirty="0">
                <a:latin typeface="HG丸ｺﾞｼｯｸM-PRO" pitchFamily="50" charset="-128"/>
                <a:ea typeface="HG丸ｺﾞｼｯｸM-PRO" pitchFamily="50" charset="-128"/>
              </a:rPr>
              <a:t>	※</a:t>
            </a:r>
            <a:r>
              <a:rPr lang="ja-JP" altLang="en-US" sz="1050" kern="0" dirty="0">
                <a:latin typeface="HG丸ｺﾞｼｯｸM-PRO" pitchFamily="50" charset="-128"/>
                <a:ea typeface="HG丸ｺﾞｼｯｸM-PRO" pitchFamily="50" charset="-128"/>
              </a:rPr>
              <a:t>カリキュラムコード：</a:t>
            </a:r>
            <a:r>
              <a:rPr lang="en-US" altLang="ja-JP" sz="1050" kern="0" dirty="0">
                <a:latin typeface="HG丸ｺﾞｼｯｸM-PRO" pitchFamily="50" charset="-128"/>
                <a:ea typeface="HG丸ｺﾞｼｯｸM-PRO" pitchFamily="50" charset="-128"/>
              </a:rPr>
              <a:t>			1</a:t>
            </a:r>
            <a:r>
              <a:rPr lang="ja-JP" altLang="en-US" sz="1050" kern="0" dirty="0">
                <a:latin typeface="HG丸ｺﾞｼｯｸM-PRO" pitchFamily="50" charset="-128"/>
                <a:ea typeface="HG丸ｺﾞｼｯｸM-PRO" pitchFamily="50" charset="-128"/>
              </a:rPr>
              <a:t>単位</a:t>
            </a:r>
            <a:endParaRPr lang="en-US" altLang="ja-JP" sz="1050" kern="0" dirty="0">
              <a:latin typeface="HG丸ｺﾞｼｯｸM-PRO" pitchFamily="50" charset="-128"/>
              <a:ea typeface="HG丸ｺﾞｼｯｸM-PRO" pitchFamily="50" charset="-128"/>
            </a:endParaRPr>
          </a:p>
          <a:p>
            <a:pPr marL="180975">
              <a:lnSpc>
                <a:spcPts val="1300"/>
              </a:lnSpc>
            </a:pPr>
            <a:r>
              <a:rPr lang="en-US" altLang="ja-JP" sz="1050" kern="0" dirty="0">
                <a:latin typeface="HG丸ｺﾞｼｯｸM-PRO" pitchFamily="50" charset="-128"/>
                <a:ea typeface="HG丸ｺﾞｼｯｸM-PRO" pitchFamily="50" charset="-128"/>
              </a:rPr>
              <a:t>                                               			</a:t>
            </a:r>
          </a:p>
          <a:p>
            <a:pPr marL="180975" indent="-180975">
              <a:lnSpc>
                <a:spcPts val="1300"/>
              </a:lnSpc>
            </a:pPr>
            <a:r>
              <a:rPr lang="en-US" altLang="ja-JP" sz="1050" kern="0" dirty="0">
                <a:latin typeface="HG丸ｺﾞｼｯｸM-PRO" pitchFamily="50" charset="-128"/>
                <a:ea typeface="HG丸ｺﾞｼｯｸM-PRO" pitchFamily="50" charset="-128"/>
              </a:rPr>
              <a:t>※</a:t>
            </a:r>
            <a:r>
              <a:rPr lang="ja-JP" altLang="en-US" sz="1050" kern="0" dirty="0">
                <a:latin typeface="HG丸ｺﾞｼｯｸM-PRO" pitchFamily="50" charset="-128"/>
                <a:ea typeface="HG丸ｺﾞｼｯｸM-PRO" pitchFamily="50" charset="-128"/>
              </a:rPr>
              <a:t>日本緩和医療薬学会認定講習会として</a:t>
            </a:r>
            <a:r>
              <a:rPr lang="en-US" altLang="ja-JP" sz="1050" kern="0" dirty="0">
                <a:latin typeface="HG丸ｺﾞｼｯｸM-PRO" pitchFamily="50" charset="-128"/>
                <a:ea typeface="HG丸ｺﾞｼｯｸM-PRO" pitchFamily="50" charset="-128"/>
              </a:rPr>
              <a:t>2</a:t>
            </a:r>
            <a:r>
              <a:rPr lang="ja-JP" altLang="en-US" sz="1050" kern="0" dirty="0">
                <a:latin typeface="HG丸ｺﾞｼｯｸM-PRO" pitchFamily="50" charset="-128"/>
                <a:ea typeface="HG丸ｺﾞｼｯｸM-PRO" pitchFamily="50" charset="-128"/>
              </a:rPr>
              <a:t>単位が認められます</a:t>
            </a:r>
            <a:endParaRPr lang="en-US" altLang="ja-JP" sz="1050" kern="0" dirty="0">
              <a:latin typeface="HG丸ｺﾞｼｯｸM-PRO" pitchFamily="50" charset="-128"/>
              <a:ea typeface="HG丸ｺﾞｼｯｸM-PRO" pitchFamily="50" charset="-128"/>
            </a:endParaRPr>
          </a:p>
          <a:p>
            <a:pPr marL="180975" indent="-180975">
              <a:lnSpc>
                <a:spcPts val="1300"/>
              </a:lnSpc>
            </a:pPr>
            <a:r>
              <a:rPr lang="en-US" altLang="ja-JP" sz="1050" kern="0" dirty="0">
                <a:latin typeface="HG丸ｺﾞｼｯｸM-PRO" pitchFamily="50" charset="-128"/>
                <a:ea typeface="HG丸ｺﾞｼｯｸM-PRO" pitchFamily="50" charset="-128"/>
              </a:rPr>
              <a:t>※</a:t>
            </a:r>
            <a:r>
              <a:rPr lang="ja-JP" altLang="en-US" sz="1050" kern="0" dirty="0">
                <a:latin typeface="HG丸ｺﾞｼｯｸM-PRO" pitchFamily="50" charset="-128"/>
                <a:ea typeface="HG丸ｺﾞｼｯｸM-PRO" pitchFamily="50" charset="-128"/>
              </a:rPr>
              <a:t>認定看護師自己研鑽ポイントが申請可能です</a:t>
            </a:r>
            <a:endParaRPr lang="en-US" altLang="ja-JP" sz="1050" kern="0" dirty="0">
              <a:latin typeface="HG丸ｺﾞｼｯｸM-PRO" pitchFamily="50" charset="-128"/>
              <a:ea typeface="HG丸ｺﾞｼｯｸM-PRO" pitchFamily="50" charset="-128"/>
            </a:endParaRPr>
          </a:p>
          <a:p>
            <a:pPr marL="180975" indent="-180975">
              <a:lnSpc>
                <a:spcPts val="1300"/>
              </a:lnSpc>
            </a:pPr>
            <a:r>
              <a:rPr lang="en-US" altLang="ja-JP" sz="1050" kern="0" dirty="0">
                <a:latin typeface="HG丸ｺﾞｼｯｸM-PRO" pitchFamily="50" charset="-128"/>
                <a:ea typeface="HG丸ｺﾞｼｯｸM-PRO" pitchFamily="50" charset="-128"/>
              </a:rPr>
              <a:t>※</a:t>
            </a:r>
            <a:r>
              <a:rPr lang="ja-JP" altLang="en-US" sz="1050" kern="0" dirty="0">
                <a:latin typeface="HG丸ｺﾞｼｯｸM-PRO" pitchFamily="50" charset="-128"/>
                <a:ea typeface="HG丸ｺﾞｼｯｸM-PRO" pitchFamily="50" charset="-128"/>
              </a:rPr>
              <a:t>国立がん研究センター「認定がん専門相談員」</a:t>
            </a:r>
            <a:r>
              <a:rPr lang="en-US" altLang="ja-JP" sz="1050" kern="0" dirty="0">
                <a:latin typeface="HG丸ｺﾞｼｯｸM-PRO" pitchFamily="50" charset="-128"/>
                <a:ea typeface="HG丸ｺﾞｼｯｸM-PRO" pitchFamily="50" charset="-128"/>
              </a:rPr>
              <a:t>Ⅳ</a:t>
            </a:r>
            <a:r>
              <a:rPr lang="ja-JP" altLang="en-US" sz="1050" kern="0" dirty="0">
                <a:latin typeface="HG丸ｺﾞｼｯｸM-PRO" pitchFamily="50" charset="-128"/>
                <a:ea typeface="HG丸ｺﾞｼｯｸM-PRO" pitchFamily="50" charset="-128"/>
              </a:rPr>
              <a:t>群（</a:t>
            </a:r>
            <a:r>
              <a:rPr lang="en-US" altLang="ja-JP" sz="1050" kern="0" dirty="0">
                <a:latin typeface="HG丸ｺﾞｼｯｸM-PRO" pitchFamily="50" charset="-128"/>
                <a:ea typeface="HG丸ｺﾞｼｯｸM-PRO" pitchFamily="50" charset="-128"/>
              </a:rPr>
              <a:t>1</a:t>
            </a:r>
            <a:r>
              <a:rPr lang="ja-JP" altLang="en-US" sz="1050" kern="0" dirty="0">
                <a:latin typeface="HG丸ｺﾞｼｯｸM-PRO" pitchFamily="50" charset="-128"/>
                <a:ea typeface="HG丸ｺﾞｼｯｸM-PRO" pitchFamily="50" charset="-128"/>
              </a:rPr>
              <a:t>単位）の教育研修となります</a:t>
            </a:r>
            <a:r>
              <a:rPr lang="en-US" altLang="ja-JP" sz="1050" kern="0" dirty="0">
                <a:latin typeface="HG丸ｺﾞｼｯｸM-PRO" pitchFamily="50" charset="-128"/>
                <a:ea typeface="HG丸ｺﾞｼｯｸM-PRO" pitchFamily="50" charset="-128"/>
              </a:rPr>
              <a:t>		</a:t>
            </a:r>
            <a:r>
              <a:rPr lang="ja-JP" altLang="en-US" sz="1050" kern="0" dirty="0">
                <a:latin typeface="HG丸ｺﾞｼｯｸM-PRO" pitchFamily="50" charset="-128"/>
                <a:ea typeface="HG丸ｺﾞｼｯｸM-PRO" pitchFamily="50" charset="-128"/>
              </a:rPr>
              <a:t>　　　</a:t>
            </a:r>
            <a:endParaRPr lang="ja-JP" altLang="en-US" sz="1050" dirty="0">
              <a:latin typeface="HG丸ｺﾞｼｯｸM-PRO" pitchFamily="50" charset="-128"/>
              <a:ea typeface="HG丸ｺﾞｼｯｸM-PRO" pitchFamily="50" charset="-128"/>
            </a:endParaRPr>
          </a:p>
        </p:txBody>
      </p:sp>
      <p:sp>
        <p:nvSpPr>
          <p:cNvPr id="10" name="テキスト ボックス 9"/>
          <p:cNvSpPr txBox="1"/>
          <p:nvPr/>
        </p:nvSpPr>
        <p:spPr>
          <a:xfrm>
            <a:off x="2997674" y="7968044"/>
            <a:ext cx="877164" cy="369332"/>
          </a:xfrm>
          <a:prstGeom prst="rect">
            <a:avLst/>
          </a:prstGeom>
          <a:noFill/>
        </p:spPr>
        <p:txBody>
          <a:bodyPr wrap="none" rtlCol="0">
            <a:spAutoFit/>
          </a:bodyPr>
          <a:lstStyle/>
          <a:p>
            <a:pPr algn="ctr"/>
            <a:r>
              <a:rPr lang="ja-JP" altLang="en-US" dirty="0">
                <a:latin typeface="HG丸ｺﾞｼｯｸM-PRO" pitchFamily="50" charset="-128"/>
                <a:ea typeface="HG丸ｺﾞｼｯｸM-PRO" pitchFamily="50" charset="-128"/>
              </a:rPr>
              <a:t>連絡先</a:t>
            </a:r>
            <a:endParaRPr kumimoji="1" lang="ja-JP" altLang="en-US" dirty="0">
              <a:latin typeface="HG丸ｺﾞｼｯｸM-PRO" pitchFamily="50" charset="-128"/>
              <a:ea typeface="HG丸ｺﾞｼｯｸM-PRO" pitchFamily="50" charset="-128"/>
            </a:endParaRPr>
          </a:p>
        </p:txBody>
      </p:sp>
      <p:sp>
        <p:nvSpPr>
          <p:cNvPr id="11" name="正方形/長方形 10"/>
          <p:cNvSpPr/>
          <p:nvPr/>
        </p:nvSpPr>
        <p:spPr>
          <a:xfrm>
            <a:off x="548680" y="8317253"/>
            <a:ext cx="5832648" cy="740203"/>
          </a:xfrm>
          <a:prstGeom prst="rect">
            <a:avLst/>
          </a:prstGeom>
        </p:spPr>
        <p:txBody>
          <a:bodyPr wrap="square">
            <a:spAutoFit/>
          </a:bodyPr>
          <a:lstStyle/>
          <a:p>
            <a:pPr>
              <a:lnSpc>
                <a:spcPts val="1300"/>
              </a:lnSpc>
            </a:pPr>
            <a:r>
              <a:rPr lang="ja-JP" altLang="en-US" sz="1050" kern="0" dirty="0">
                <a:latin typeface="HG丸ｺﾞｼｯｸM-PRO" pitchFamily="50" charset="-128"/>
                <a:ea typeface="HG丸ｺﾞｼｯｸM-PRO" pitchFamily="50" charset="-128"/>
              </a:rPr>
              <a:t>今回の研究会に関するお問い合わせにつきましては下記までお願いいたします。</a:t>
            </a:r>
            <a:endParaRPr lang="en-US" altLang="ja-JP" sz="1050" kern="0" dirty="0">
              <a:latin typeface="HG丸ｺﾞｼｯｸM-PRO" pitchFamily="50" charset="-128"/>
              <a:ea typeface="HG丸ｺﾞｼｯｸM-PRO" pitchFamily="50" charset="-128"/>
            </a:endParaRPr>
          </a:p>
          <a:p>
            <a:pPr algn="ctr">
              <a:lnSpc>
                <a:spcPts val="1300"/>
              </a:lnSpc>
            </a:pPr>
            <a:r>
              <a:rPr lang="ja-JP" altLang="en-US" sz="1050" kern="0" dirty="0">
                <a:latin typeface="HG丸ｺﾞｼｯｸM-PRO" pitchFamily="50" charset="-128"/>
                <a:ea typeface="HG丸ｺﾞｼｯｸM-PRO" pitchFamily="50" charset="-128"/>
              </a:rPr>
              <a:t>         記</a:t>
            </a:r>
            <a:r>
              <a:rPr lang="en-US" altLang="ja-JP" sz="1050" kern="0" dirty="0">
                <a:latin typeface="HG丸ｺﾞｼｯｸM-PRO" pitchFamily="50" charset="-128"/>
                <a:ea typeface="HG丸ｺﾞｼｯｸM-PRO" pitchFamily="50" charset="-128"/>
              </a:rPr>
              <a:t>	</a:t>
            </a:r>
          </a:p>
          <a:p>
            <a:pPr algn="ctr">
              <a:lnSpc>
                <a:spcPts val="1300"/>
              </a:lnSpc>
            </a:pPr>
            <a:r>
              <a:rPr lang="ja-JP" altLang="en-US" sz="1050" kern="0" dirty="0">
                <a:latin typeface="HG丸ｺﾞｼｯｸM-PRO" pitchFamily="50" charset="-128"/>
                <a:ea typeface="HG丸ｺﾞｼｯｸM-PRO" pitchFamily="50" charset="-128"/>
              </a:rPr>
              <a:t>三菱京都病院 </a:t>
            </a:r>
            <a:r>
              <a:rPr lang="en-US" altLang="ja-JP" sz="1050" kern="0" dirty="0">
                <a:latin typeface="HG丸ｺﾞｼｯｸM-PRO" pitchFamily="50" charset="-128"/>
                <a:ea typeface="HG丸ｺﾞｼｯｸM-PRO" pitchFamily="50" charset="-128"/>
              </a:rPr>
              <a:t>075-381-2111</a:t>
            </a:r>
            <a:r>
              <a:rPr lang="ja-JP" altLang="en-US" sz="1050" kern="0" dirty="0">
                <a:latin typeface="HG丸ｺﾞｼｯｸM-PRO" pitchFamily="50" charset="-128"/>
                <a:ea typeface="HG丸ｺﾞｼｯｸM-PRO" pitchFamily="50" charset="-128"/>
              </a:rPr>
              <a:t>（代表）</a:t>
            </a:r>
          </a:p>
          <a:p>
            <a:pPr algn="ctr">
              <a:lnSpc>
                <a:spcPts val="1300"/>
              </a:lnSpc>
            </a:pPr>
            <a:r>
              <a:rPr lang="ja-JP" altLang="en-US" sz="1050" kern="0" dirty="0">
                <a:latin typeface="HG丸ｺﾞｼｯｸM-PRO" pitchFamily="50" charset="-128"/>
                <a:ea typeface="HG丸ｺﾞｼｯｸM-PRO" pitchFamily="50" charset="-128"/>
              </a:rPr>
              <a:t>腫瘍内科・緩和ケア内科 吉岡 亮</a:t>
            </a:r>
            <a:endParaRPr lang="ja-JP" altLang="en-US" sz="1050" dirty="0">
              <a:latin typeface="HG丸ｺﾞｼｯｸM-PRO" pitchFamily="50" charset="-128"/>
              <a:ea typeface="HG丸ｺﾞｼｯｸM-PRO" pitchFamily="50" charset="-128"/>
            </a:endParaRPr>
          </a:p>
        </p:txBody>
      </p:sp>
      <p:graphicFrame>
        <p:nvGraphicFramePr>
          <p:cNvPr id="16" name="表 15">
            <a:extLst>
              <a:ext uri="{FF2B5EF4-FFF2-40B4-BE49-F238E27FC236}">
                <a16:creationId xmlns:a16="http://schemas.microsoft.com/office/drawing/2014/main" id="{5E995F49-6278-92DA-C24A-7490051800C1}"/>
              </a:ext>
            </a:extLst>
          </p:cNvPr>
          <p:cNvGraphicFramePr>
            <a:graphicFrameLocks noGrp="1"/>
          </p:cNvGraphicFramePr>
          <p:nvPr>
            <p:extLst>
              <p:ext uri="{D42A27DB-BD31-4B8C-83A1-F6EECF244321}">
                <p14:modId xmlns:p14="http://schemas.microsoft.com/office/powerpoint/2010/main" val="3502667435"/>
              </p:ext>
            </p:extLst>
          </p:nvPr>
        </p:nvGraphicFramePr>
        <p:xfrm>
          <a:off x="3987733" y="1066964"/>
          <a:ext cx="2808312" cy="2717800"/>
        </p:xfrm>
        <a:graphic>
          <a:graphicData uri="http://schemas.openxmlformats.org/drawingml/2006/table">
            <a:tbl>
              <a:tblPr firstRow="1" bandRow="1">
                <a:tableStyleId>{5940675A-B579-460E-94D1-54222C63F5DA}</a:tableStyleId>
              </a:tblPr>
              <a:tblGrid>
                <a:gridCol w="1478059">
                  <a:extLst>
                    <a:ext uri="{9D8B030D-6E8A-4147-A177-3AD203B41FA5}">
                      <a16:colId xmlns:a16="http://schemas.microsoft.com/office/drawing/2014/main" val="1626663279"/>
                    </a:ext>
                  </a:extLst>
                </a:gridCol>
                <a:gridCol w="517321">
                  <a:extLst>
                    <a:ext uri="{9D8B030D-6E8A-4147-A177-3AD203B41FA5}">
                      <a16:colId xmlns:a16="http://schemas.microsoft.com/office/drawing/2014/main" val="656651305"/>
                    </a:ext>
                  </a:extLst>
                </a:gridCol>
                <a:gridCol w="812932">
                  <a:extLst>
                    <a:ext uri="{9D8B030D-6E8A-4147-A177-3AD203B41FA5}">
                      <a16:colId xmlns:a16="http://schemas.microsoft.com/office/drawing/2014/main" val="3341621138"/>
                    </a:ext>
                  </a:extLst>
                </a:gridCol>
              </a:tblGrid>
              <a:tr h="370840">
                <a:tc>
                  <a:txBody>
                    <a:bodyPr/>
                    <a:lstStyle/>
                    <a:p>
                      <a:r>
                        <a:rPr kumimoji="1" lang="ja-JP" altLang="en-US" sz="1000" dirty="0">
                          <a:latin typeface="HG丸ｺﾞｼｯｸM-PRO" panose="020F0600000000000000" pitchFamily="50" charset="-128"/>
                          <a:ea typeface="HG丸ｺﾞｼｯｸM-PRO" panose="020F0600000000000000" pitchFamily="50" charset="-128"/>
                        </a:rPr>
                        <a:t>降車駅～バス出発地</a:t>
                      </a:r>
                    </a:p>
                  </a:txBody>
                  <a:tcPr/>
                </a:tc>
                <a:tc>
                  <a:txBody>
                    <a:bodyPr/>
                    <a:lstStyle/>
                    <a:p>
                      <a:r>
                        <a:rPr kumimoji="1" lang="ja-JP" altLang="en-US" sz="1000" dirty="0">
                          <a:latin typeface="HG丸ｺﾞｼｯｸM-PRO" panose="020F0600000000000000" pitchFamily="50" charset="-128"/>
                          <a:ea typeface="HG丸ｺﾞｼｯｸM-PRO" panose="020F0600000000000000" pitchFamily="50" charset="-128"/>
                        </a:rPr>
                        <a:t>系統</a:t>
                      </a:r>
                    </a:p>
                  </a:txBody>
                  <a:tcPr/>
                </a:tc>
                <a:tc>
                  <a:txBody>
                    <a:bodyPr/>
                    <a:lstStyle/>
                    <a:p>
                      <a:r>
                        <a:rPr kumimoji="1" lang="ja-JP" altLang="en-US" sz="1000" dirty="0">
                          <a:latin typeface="HG丸ｺﾞｼｯｸM-PRO" panose="020F0600000000000000" pitchFamily="50" charset="-128"/>
                          <a:ea typeface="HG丸ｺﾞｼｯｸM-PRO" panose="020F0600000000000000" pitchFamily="50" charset="-128"/>
                        </a:rPr>
                        <a:t>所用時間</a:t>
                      </a:r>
                    </a:p>
                  </a:txBody>
                  <a:tcPr/>
                </a:tc>
                <a:extLst>
                  <a:ext uri="{0D108BD9-81ED-4DB2-BD59-A6C34878D82A}">
                    <a16:rowId xmlns:a16="http://schemas.microsoft.com/office/drawing/2014/main" val="252488150"/>
                  </a:ext>
                </a:extLst>
              </a:tr>
              <a:tr h="370840">
                <a:tc>
                  <a:txBody>
                    <a:bodyPr/>
                    <a:lstStyle/>
                    <a:p>
                      <a:r>
                        <a:rPr kumimoji="1" lang="ja-JP" altLang="en-US" sz="1000" dirty="0">
                          <a:latin typeface="HG丸ｺﾞｼｯｸM-PRO" panose="020F0600000000000000" pitchFamily="50" charset="-128"/>
                          <a:ea typeface="HG丸ｺﾞｼｯｸM-PRO" panose="020F0600000000000000" pitchFamily="50" charset="-128"/>
                        </a:rPr>
                        <a:t>阪急京都河原町駅</a:t>
                      </a:r>
                      <a:endParaRPr kumimoji="1" lang="en-US" altLang="ja-JP" sz="1000" dirty="0">
                        <a:latin typeface="HG丸ｺﾞｼｯｸM-PRO" panose="020F0600000000000000" pitchFamily="50" charset="-128"/>
                        <a:ea typeface="HG丸ｺﾞｼｯｸM-PRO" panose="020F0600000000000000" pitchFamily="50" charset="-128"/>
                      </a:endParaRPr>
                    </a:p>
                    <a:p>
                      <a:r>
                        <a:rPr kumimoji="1" lang="ja-JP" altLang="en-US" sz="1000" dirty="0">
                          <a:latin typeface="HG丸ｺﾞｼｯｸM-PRO" panose="020F0600000000000000" pitchFamily="50" charset="-128"/>
                          <a:ea typeface="HG丸ｺﾞｼｯｸM-PRO" panose="020F0600000000000000" pitchFamily="50" charset="-128"/>
                        </a:rPr>
                        <a:t>バス停</a:t>
                      </a:r>
                      <a:endParaRPr kumimoji="1" lang="en-US" altLang="ja-JP" sz="1000" dirty="0">
                        <a:latin typeface="HG丸ｺﾞｼｯｸM-PRO" panose="020F0600000000000000" pitchFamily="50" charset="-128"/>
                        <a:ea typeface="HG丸ｺﾞｼｯｸM-PRO" panose="020F0600000000000000" pitchFamily="50" charset="-128"/>
                      </a:endParaRPr>
                    </a:p>
                    <a:p>
                      <a:r>
                        <a:rPr kumimoji="1" lang="ja-JP" altLang="en-US" sz="1000" dirty="0">
                          <a:latin typeface="HG丸ｺﾞｼｯｸM-PRO" panose="020F0600000000000000" pitchFamily="50" charset="-128"/>
                          <a:ea typeface="HG丸ｺﾞｼｯｸM-PRO" panose="020F0600000000000000" pitchFamily="50" charset="-128"/>
                        </a:rPr>
                        <a:t>「四条河原町」から</a:t>
                      </a:r>
                      <a:endParaRPr kumimoji="1" lang="en-US" altLang="ja-JP" sz="1000" dirty="0">
                        <a:latin typeface="HG丸ｺﾞｼｯｸM-PRO" panose="020F0600000000000000" pitchFamily="50" charset="-128"/>
                        <a:ea typeface="HG丸ｺﾞｼｯｸM-PRO" panose="020F0600000000000000" pitchFamily="50" charset="-128"/>
                      </a:endParaRPr>
                    </a:p>
                    <a:p>
                      <a:endParaRPr kumimoji="1" lang="en-US" altLang="ja-JP" sz="1000" dirty="0">
                        <a:latin typeface="HG丸ｺﾞｼｯｸM-PRO" panose="020F0600000000000000" pitchFamily="50" charset="-128"/>
                        <a:ea typeface="HG丸ｺﾞｼｯｸM-PRO" panose="020F0600000000000000" pitchFamily="50" charset="-128"/>
                      </a:endParaRPr>
                    </a:p>
                  </a:txBody>
                  <a:tcPr/>
                </a:tc>
                <a:tc>
                  <a:txBody>
                    <a:bodyPr/>
                    <a:lstStyle/>
                    <a:p>
                      <a:r>
                        <a:rPr kumimoji="1" lang="en-US" altLang="ja-JP" sz="1000" dirty="0">
                          <a:latin typeface="HG丸ｺﾞｼｯｸM-PRO" panose="020F0600000000000000" pitchFamily="50" charset="-128"/>
                          <a:ea typeface="HG丸ｺﾞｼｯｸM-PRO" panose="020F0600000000000000" pitchFamily="50" charset="-128"/>
                        </a:rPr>
                        <a:t>31</a:t>
                      </a:r>
                    </a:p>
                    <a:p>
                      <a:r>
                        <a:rPr kumimoji="1" lang="en-US" altLang="ja-JP" sz="1000" dirty="0">
                          <a:latin typeface="HG丸ｺﾞｼｯｸM-PRO" panose="020F0600000000000000" pitchFamily="50" charset="-128"/>
                          <a:ea typeface="HG丸ｺﾞｼｯｸM-PRO" panose="020F0600000000000000" pitchFamily="50" charset="-128"/>
                        </a:rPr>
                        <a:t>201</a:t>
                      </a:r>
                      <a:endParaRPr kumimoji="1" lang="ja-JP" altLang="en-US" sz="1000" dirty="0">
                        <a:latin typeface="HG丸ｺﾞｼｯｸM-PRO" panose="020F0600000000000000" pitchFamily="50" charset="-128"/>
                        <a:ea typeface="HG丸ｺﾞｼｯｸM-PRO" panose="020F0600000000000000" pitchFamily="50" charset="-128"/>
                      </a:endParaRPr>
                    </a:p>
                  </a:txBody>
                  <a:tcPr/>
                </a:tc>
                <a:tc>
                  <a:txBody>
                    <a:bodyPr/>
                    <a:lstStyle/>
                    <a:p>
                      <a:r>
                        <a:rPr kumimoji="1" lang="en-US" altLang="ja-JP" sz="1000" dirty="0">
                          <a:latin typeface="HG丸ｺﾞｼｯｸM-PRO" panose="020F0600000000000000" pitchFamily="50" charset="-128"/>
                          <a:ea typeface="HG丸ｺﾞｼｯｸM-PRO" panose="020F0600000000000000" pitchFamily="50" charset="-128"/>
                        </a:rPr>
                        <a:t>20-25</a:t>
                      </a:r>
                      <a:r>
                        <a:rPr kumimoji="1" lang="ja-JP" altLang="en-US" sz="1000" dirty="0">
                          <a:latin typeface="HG丸ｺﾞｼｯｸM-PRO" panose="020F0600000000000000" pitchFamily="50" charset="-128"/>
                          <a:ea typeface="HG丸ｺﾞｼｯｸM-PRO" panose="020F0600000000000000" pitchFamily="50" charset="-128"/>
                        </a:rPr>
                        <a:t>分</a:t>
                      </a:r>
                      <a:endParaRPr kumimoji="1" lang="en-US" altLang="ja-JP" sz="1000" dirty="0">
                        <a:latin typeface="HG丸ｺﾞｼｯｸM-PRO" panose="020F0600000000000000" pitchFamily="50" charset="-128"/>
                        <a:ea typeface="HG丸ｺﾞｼｯｸM-PRO" panose="020F0600000000000000" pitchFamily="50" charset="-128"/>
                      </a:endParaRPr>
                    </a:p>
                    <a:p>
                      <a:endParaRPr kumimoji="1" lang="ja-JP" altLang="en-US" sz="1000" dirty="0">
                        <a:latin typeface="HG丸ｺﾞｼｯｸM-PRO" panose="020F0600000000000000" pitchFamily="50" charset="-128"/>
                        <a:ea typeface="HG丸ｺﾞｼｯｸM-PRO" panose="020F0600000000000000" pitchFamily="50" charset="-128"/>
                      </a:endParaRPr>
                    </a:p>
                  </a:txBody>
                  <a:tcPr/>
                </a:tc>
                <a:extLst>
                  <a:ext uri="{0D108BD9-81ED-4DB2-BD59-A6C34878D82A}">
                    <a16:rowId xmlns:a16="http://schemas.microsoft.com/office/drawing/2014/main" val="998561171"/>
                  </a:ext>
                </a:extLst>
              </a:tr>
              <a:tr h="198120">
                <a:tc>
                  <a:txBody>
                    <a:bodyPr/>
                    <a:lstStyle/>
                    <a:p>
                      <a:r>
                        <a:rPr kumimoji="1" lang="en-US" altLang="ja-JP" sz="1000" dirty="0">
                          <a:latin typeface="HG丸ｺﾞｼｯｸM-PRO" panose="020F0600000000000000" pitchFamily="50" charset="-128"/>
                          <a:ea typeface="HG丸ｺﾞｼｯｸM-PRO" panose="020F0600000000000000" pitchFamily="50" charset="-128"/>
                        </a:rPr>
                        <a:t>JR</a:t>
                      </a:r>
                      <a:r>
                        <a:rPr kumimoji="1" lang="ja-JP" altLang="en-US" sz="1000" dirty="0">
                          <a:latin typeface="HG丸ｺﾞｼｯｸM-PRO" panose="020F0600000000000000" pitchFamily="50" charset="-128"/>
                          <a:ea typeface="HG丸ｺﾞｼｯｸM-PRO" panose="020F0600000000000000" pitchFamily="50" charset="-128"/>
                        </a:rPr>
                        <a:t>京都駅</a:t>
                      </a:r>
                      <a:endParaRPr kumimoji="1" lang="en-US" altLang="ja-JP" sz="1000" dirty="0">
                        <a:latin typeface="HG丸ｺﾞｼｯｸM-PRO" panose="020F0600000000000000" pitchFamily="50" charset="-128"/>
                        <a:ea typeface="HG丸ｺﾞｼｯｸM-PRO" panose="020F0600000000000000" pitchFamily="50" charset="-128"/>
                      </a:endParaRPr>
                    </a:p>
                    <a:p>
                      <a:r>
                        <a:rPr kumimoji="1" lang="ja-JP" altLang="en-US" sz="1000" dirty="0">
                          <a:latin typeface="HG丸ｺﾞｼｯｸM-PRO" panose="020F0600000000000000" pitchFamily="50" charset="-128"/>
                          <a:ea typeface="HG丸ｺﾞｼｯｸM-PRO" panose="020F0600000000000000" pitchFamily="50" charset="-128"/>
                        </a:rPr>
                        <a:t>バス停「京都駅前」</a:t>
                      </a:r>
                      <a:endParaRPr kumimoji="1" lang="en-US" altLang="ja-JP" sz="1000" dirty="0">
                        <a:latin typeface="HG丸ｺﾞｼｯｸM-PRO" panose="020F0600000000000000" pitchFamily="50" charset="-128"/>
                        <a:ea typeface="HG丸ｺﾞｼｯｸM-PRO" panose="020F0600000000000000" pitchFamily="50" charset="-128"/>
                      </a:endParaRPr>
                    </a:p>
                    <a:p>
                      <a:r>
                        <a:rPr kumimoji="1" lang="ja-JP" altLang="en-US" sz="1000" dirty="0">
                          <a:latin typeface="HG丸ｺﾞｼｯｸM-PRO" panose="020F0600000000000000" pitchFamily="50" charset="-128"/>
                          <a:ea typeface="HG丸ｺﾞｼｯｸM-PRO" panose="020F0600000000000000" pitchFamily="50" charset="-128"/>
                        </a:rPr>
                        <a:t>から</a:t>
                      </a:r>
                    </a:p>
                  </a:txBody>
                  <a:tcPr/>
                </a:tc>
                <a:tc>
                  <a:txBody>
                    <a:bodyPr/>
                    <a:lstStyle/>
                    <a:p>
                      <a:r>
                        <a:rPr kumimoji="1" lang="en-US" altLang="ja-JP" sz="1000" dirty="0">
                          <a:latin typeface="HG丸ｺﾞｼｯｸM-PRO" panose="020F0600000000000000" pitchFamily="50" charset="-128"/>
                          <a:ea typeface="HG丸ｺﾞｼｯｸM-PRO" panose="020F0600000000000000" pitchFamily="50" charset="-128"/>
                        </a:rPr>
                        <a:t>206</a:t>
                      </a:r>
                    </a:p>
                  </a:txBody>
                  <a:tcPr/>
                </a:tc>
                <a:tc>
                  <a:txBody>
                    <a:bodyPr/>
                    <a:lstStyle/>
                    <a:p>
                      <a:r>
                        <a:rPr kumimoji="1" lang="en-US" altLang="ja-JP" sz="1000" dirty="0">
                          <a:latin typeface="HG丸ｺﾞｼｯｸM-PRO" panose="020F0600000000000000" pitchFamily="50" charset="-128"/>
                          <a:ea typeface="HG丸ｺﾞｼｯｸM-PRO" panose="020F0600000000000000" pitchFamily="50" charset="-128"/>
                        </a:rPr>
                        <a:t>30-35</a:t>
                      </a:r>
                      <a:r>
                        <a:rPr kumimoji="1" lang="ja-JP" altLang="en-US" sz="1000" dirty="0">
                          <a:latin typeface="HG丸ｺﾞｼｯｸM-PRO" panose="020F0600000000000000" pitchFamily="50" charset="-128"/>
                          <a:ea typeface="HG丸ｺﾞｼｯｸM-PRO" panose="020F0600000000000000" pitchFamily="50" charset="-128"/>
                        </a:rPr>
                        <a:t>分</a:t>
                      </a:r>
                    </a:p>
                  </a:txBody>
                  <a:tcPr/>
                </a:tc>
                <a:extLst>
                  <a:ext uri="{0D108BD9-81ED-4DB2-BD59-A6C34878D82A}">
                    <a16:rowId xmlns:a16="http://schemas.microsoft.com/office/drawing/2014/main" val="1813562428"/>
                  </a:ext>
                </a:extLst>
              </a:tr>
              <a:tr h="274320">
                <a:tc>
                  <a:txBody>
                    <a:bodyPr/>
                    <a:lstStyle/>
                    <a:p>
                      <a:r>
                        <a:rPr kumimoji="1" lang="ja-JP" altLang="en-US" sz="1000" dirty="0">
                          <a:latin typeface="HG丸ｺﾞｼｯｸM-PRO" panose="020F0600000000000000" pitchFamily="50" charset="-128"/>
                          <a:ea typeface="HG丸ｺﾞｼｯｸM-PRO" panose="020F0600000000000000" pitchFamily="50" charset="-128"/>
                        </a:rPr>
                        <a:t>地下鉄烏丸今出川駅</a:t>
                      </a:r>
                      <a:endParaRPr kumimoji="1" lang="en-US" altLang="ja-JP" sz="1000" dirty="0">
                        <a:latin typeface="HG丸ｺﾞｼｯｸM-PRO" panose="020F0600000000000000" pitchFamily="50" charset="-128"/>
                        <a:ea typeface="HG丸ｺﾞｼｯｸM-PRO" panose="020F0600000000000000" pitchFamily="50" charset="-128"/>
                      </a:endParaRPr>
                    </a:p>
                    <a:p>
                      <a:r>
                        <a:rPr kumimoji="1" lang="ja-JP" altLang="en-US" sz="1000" dirty="0">
                          <a:latin typeface="HG丸ｺﾞｼｯｸM-PRO" panose="020F0600000000000000" pitchFamily="50" charset="-128"/>
                          <a:ea typeface="HG丸ｺﾞｼｯｸM-PRO" panose="020F0600000000000000" pitchFamily="50" charset="-128"/>
                        </a:rPr>
                        <a:t>バス停「烏丸今出川」</a:t>
                      </a:r>
                      <a:endParaRPr kumimoji="1" lang="en-US" altLang="ja-JP" sz="1000" dirty="0">
                        <a:latin typeface="HG丸ｺﾞｼｯｸM-PRO" panose="020F0600000000000000" pitchFamily="50" charset="-128"/>
                        <a:ea typeface="HG丸ｺﾞｼｯｸM-PRO" panose="020F0600000000000000" pitchFamily="50" charset="-128"/>
                      </a:endParaRPr>
                    </a:p>
                    <a:p>
                      <a:r>
                        <a:rPr kumimoji="1" lang="ja-JP" altLang="en-US" sz="1000" dirty="0">
                          <a:latin typeface="HG丸ｺﾞｼｯｸM-PRO" panose="020F0600000000000000" pitchFamily="50" charset="-128"/>
                          <a:ea typeface="HG丸ｺﾞｼｯｸM-PRO" panose="020F0600000000000000" pitchFamily="50" charset="-128"/>
                        </a:rPr>
                        <a:t>から</a:t>
                      </a:r>
                    </a:p>
                  </a:txBody>
                  <a:tcPr/>
                </a:tc>
                <a:tc>
                  <a:txBody>
                    <a:bodyPr/>
                    <a:lstStyle/>
                    <a:p>
                      <a:r>
                        <a:rPr kumimoji="1" lang="en-US" altLang="ja-JP" sz="1000" dirty="0">
                          <a:latin typeface="HG丸ｺﾞｼｯｸM-PRO" panose="020F0600000000000000" pitchFamily="50" charset="-128"/>
                          <a:ea typeface="HG丸ｺﾞｼｯｸM-PRO" panose="020F0600000000000000" pitchFamily="50" charset="-128"/>
                        </a:rPr>
                        <a:t>201</a:t>
                      </a:r>
                    </a:p>
                  </a:txBody>
                  <a:tcPr/>
                </a:tc>
                <a:tc>
                  <a:txBody>
                    <a:bodyPr/>
                    <a:lstStyle/>
                    <a:p>
                      <a:r>
                        <a:rPr kumimoji="1" lang="en-US" altLang="ja-JP" sz="1000" dirty="0">
                          <a:latin typeface="HG丸ｺﾞｼｯｸM-PRO" panose="020F0600000000000000" pitchFamily="50" charset="-128"/>
                          <a:ea typeface="HG丸ｺﾞｼｯｸM-PRO" panose="020F0600000000000000" pitchFamily="50" charset="-128"/>
                        </a:rPr>
                        <a:t>20-25</a:t>
                      </a:r>
                      <a:r>
                        <a:rPr kumimoji="1" lang="ja-JP" altLang="en-US" sz="1000" dirty="0">
                          <a:latin typeface="HG丸ｺﾞｼｯｸM-PRO" panose="020F0600000000000000" pitchFamily="50" charset="-128"/>
                          <a:ea typeface="HG丸ｺﾞｼｯｸM-PRO" panose="020F0600000000000000" pitchFamily="50" charset="-128"/>
                        </a:rPr>
                        <a:t>分</a:t>
                      </a:r>
                    </a:p>
                  </a:txBody>
                  <a:tcPr/>
                </a:tc>
                <a:extLst>
                  <a:ext uri="{0D108BD9-81ED-4DB2-BD59-A6C34878D82A}">
                    <a16:rowId xmlns:a16="http://schemas.microsoft.com/office/drawing/2014/main" val="1086778022"/>
                  </a:ext>
                </a:extLst>
              </a:tr>
              <a:tr h="274320">
                <a:tc>
                  <a:txBody>
                    <a:bodyPr/>
                    <a:lstStyle/>
                    <a:p>
                      <a:r>
                        <a:rPr kumimoji="1" lang="ja-JP" altLang="en-US" sz="1000" dirty="0">
                          <a:latin typeface="HG丸ｺﾞｼｯｸM-PRO" panose="020F0600000000000000" pitchFamily="50" charset="-128"/>
                          <a:ea typeface="HG丸ｺﾞｼｯｸM-PRO" panose="020F0600000000000000" pitchFamily="50" charset="-128"/>
                        </a:rPr>
                        <a:t>地下鉄東山駅</a:t>
                      </a:r>
                      <a:endParaRPr kumimoji="1" lang="en-US" altLang="ja-JP" sz="1000" dirty="0">
                        <a:latin typeface="HG丸ｺﾞｼｯｸM-PRO" panose="020F0600000000000000" pitchFamily="50" charset="-128"/>
                        <a:ea typeface="HG丸ｺﾞｼｯｸM-PRO" panose="020F0600000000000000" pitchFamily="50" charset="-128"/>
                      </a:endParaRPr>
                    </a:p>
                    <a:p>
                      <a:r>
                        <a:rPr kumimoji="1" lang="ja-JP" altLang="en-US" sz="1000" dirty="0">
                          <a:latin typeface="HG丸ｺﾞｼｯｸM-PRO" panose="020F0600000000000000" pitchFamily="50" charset="-128"/>
                          <a:ea typeface="HG丸ｺﾞｼｯｸM-PRO" panose="020F0600000000000000" pitchFamily="50" charset="-128"/>
                        </a:rPr>
                        <a:t>バス停「東山三条」</a:t>
                      </a:r>
                      <a:endParaRPr kumimoji="1" lang="en-US" altLang="ja-JP" sz="1000" dirty="0">
                        <a:latin typeface="HG丸ｺﾞｼｯｸM-PRO" panose="020F0600000000000000" pitchFamily="50" charset="-128"/>
                        <a:ea typeface="HG丸ｺﾞｼｯｸM-PRO" panose="020F0600000000000000" pitchFamily="50" charset="-128"/>
                      </a:endParaRPr>
                    </a:p>
                    <a:p>
                      <a:r>
                        <a:rPr kumimoji="1" lang="ja-JP" altLang="en-US" sz="1000" dirty="0">
                          <a:latin typeface="HG丸ｺﾞｼｯｸM-PRO" panose="020F0600000000000000" pitchFamily="50" charset="-128"/>
                          <a:ea typeface="HG丸ｺﾞｼｯｸM-PRO" panose="020F0600000000000000" pitchFamily="50" charset="-128"/>
                        </a:rPr>
                        <a:t>から</a:t>
                      </a:r>
                    </a:p>
                  </a:txBody>
                  <a:tcPr/>
                </a:tc>
                <a:tc>
                  <a:txBody>
                    <a:bodyPr/>
                    <a:lstStyle/>
                    <a:p>
                      <a:r>
                        <a:rPr kumimoji="1" lang="en-US" altLang="ja-JP" sz="1000" dirty="0">
                          <a:latin typeface="HG丸ｺﾞｼｯｸM-PRO" panose="020F0600000000000000" pitchFamily="50" charset="-128"/>
                          <a:ea typeface="HG丸ｺﾞｼｯｸM-PRO" panose="020F0600000000000000" pitchFamily="50" charset="-128"/>
                        </a:rPr>
                        <a:t>31</a:t>
                      </a:r>
                    </a:p>
                    <a:p>
                      <a:r>
                        <a:rPr kumimoji="1" lang="en-US" altLang="ja-JP" sz="1000" dirty="0">
                          <a:latin typeface="HG丸ｺﾞｼｯｸM-PRO" panose="020F0600000000000000" pitchFamily="50" charset="-128"/>
                          <a:ea typeface="HG丸ｺﾞｼｯｸM-PRO" panose="020F0600000000000000" pitchFamily="50" charset="-128"/>
                        </a:rPr>
                        <a:t>201</a:t>
                      </a:r>
                    </a:p>
                    <a:p>
                      <a:r>
                        <a:rPr kumimoji="1" lang="en-US" altLang="ja-JP" sz="1000" dirty="0">
                          <a:latin typeface="HG丸ｺﾞｼｯｸM-PRO" panose="020F0600000000000000" pitchFamily="50" charset="-128"/>
                          <a:ea typeface="HG丸ｺﾞｼｯｸM-PRO" panose="020F0600000000000000" pitchFamily="50" charset="-128"/>
                        </a:rPr>
                        <a:t>206</a:t>
                      </a:r>
                    </a:p>
                  </a:txBody>
                  <a:tcPr/>
                </a:tc>
                <a:tc>
                  <a:txBody>
                    <a:bodyPr/>
                    <a:lstStyle/>
                    <a:p>
                      <a:r>
                        <a:rPr kumimoji="1" lang="en-US" altLang="ja-JP" sz="1000" dirty="0">
                          <a:latin typeface="HG丸ｺﾞｼｯｸM-PRO" panose="020F0600000000000000" pitchFamily="50" charset="-128"/>
                          <a:ea typeface="HG丸ｺﾞｼｯｸM-PRO" panose="020F0600000000000000" pitchFamily="50" charset="-128"/>
                        </a:rPr>
                        <a:t>20-25</a:t>
                      </a:r>
                      <a:r>
                        <a:rPr kumimoji="1" lang="ja-JP" altLang="en-US" sz="1000" dirty="0">
                          <a:latin typeface="HG丸ｺﾞｼｯｸM-PRO" panose="020F0600000000000000" pitchFamily="50" charset="-128"/>
                          <a:ea typeface="HG丸ｺﾞｼｯｸM-PRO" panose="020F0600000000000000" pitchFamily="50" charset="-128"/>
                        </a:rPr>
                        <a:t>分</a:t>
                      </a:r>
                    </a:p>
                  </a:txBody>
                  <a:tcPr/>
                </a:tc>
                <a:extLst>
                  <a:ext uri="{0D108BD9-81ED-4DB2-BD59-A6C34878D82A}">
                    <a16:rowId xmlns:a16="http://schemas.microsoft.com/office/drawing/2014/main" val="612929400"/>
                  </a:ext>
                </a:extLst>
              </a:tr>
            </a:tbl>
          </a:graphicData>
        </a:graphic>
      </p:graphicFrame>
      <p:sp>
        <p:nvSpPr>
          <p:cNvPr id="17" name="テキスト ボックス 16">
            <a:extLst>
              <a:ext uri="{FF2B5EF4-FFF2-40B4-BE49-F238E27FC236}">
                <a16:creationId xmlns:a16="http://schemas.microsoft.com/office/drawing/2014/main" id="{A93AB6DD-738B-B7A0-1ABA-7F0ED8E408BC}"/>
              </a:ext>
            </a:extLst>
          </p:cNvPr>
          <p:cNvSpPr txBox="1"/>
          <p:nvPr/>
        </p:nvSpPr>
        <p:spPr>
          <a:xfrm>
            <a:off x="3933056" y="632520"/>
            <a:ext cx="2664296" cy="430887"/>
          </a:xfrm>
          <a:prstGeom prst="rect">
            <a:avLst/>
          </a:prstGeom>
          <a:noFill/>
        </p:spPr>
        <p:txBody>
          <a:bodyPr wrap="square" rtlCol="0">
            <a:spAutoFit/>
          </a:bodyPr>
          <a:lstStyle/>
          <a:p>
            <a:r>
              <a:rPr kumimoji="1" lang="ja-JP" altLang="en-US" sz="1100" b="1" dirty="0">
                <a:latin typeface="HG丸ｺﾞｼｯｸM-PRO" panose="020F0600000000000000" pitchFamily="50" charset="-128"/>
                <a:ea typeface="HG丸ｺﾞｼｯｸM-PRO" panose="020F0600000000000000" pitchFamily="50" charset="-128"/>
              </a:rPr>
              <a:t>●</a:t>
            </a:r>
            <a:r>
              <a:rPr lang="ja-JP" altLang="en-US" sz="1100" b="1" dirty="0">
                <a:latin typeface="HG丸ｺﾞｼｯｸM-PRO" panose="020F0600000000000000" pitchFamily="50" charset="-128"/>
                <a:ea typeface="HG丸ｺﾞｼｯｸM-PRO" panose="020F0600000000000000" pitchFamily="50" charset="-128"/>
              </a:rPr>
              <a:t>市営</a:t>
            </a:r>
            <a:r>
              <a:rPr kumimoji="1" lang="ja-JP" altLang="en-US" sz="1100" b="1" dirty="0">
                <a:latin typeface="HG丸ｺﾞｼｯｸM-PRO" panose="020F0600000000000000" pitchFamily="50" charset="-128"/>
                <a:ea typeface="HG丸ｺﾞｼｯｸM-PRO" panose="020F0600000000000000" pitchFamily="50" charset="-128"/>
              </a:rPr>
              <a:t>バス「</a:t>
            </a:r>
            <a:r>
              <a:rPr lang="ja-JP" altLang="en-US" sz="1100" b="1" dirty="0">
                <a:latin typeface="HG丸ｺﾞｼｯｸM-PRO" panose="020F0600000000000000" pitchFamily="50" charset="-128"/>
                <a:ea typeface="HG丸ｺﾞｼｯｸM-PRO" panose="020F0600000000000000" pitchFamily="50" charset="-128"/>
              </a:rPr>
              <a:t>京大正門前</a:t>
            </a:r>
            <a:r>
              <a:rPr kumimoji="1" lang="ja-JP" altLang="en-US" sz="1100" b="1" dirty="0">
                <a:latin typeface="HG丸ｺﾞｼｯｸM-PRO" panose="020F0600000000000000" pitchFamily="50" charset="-128"/>
                <a:ea typeface="HG丸ｺﾞｼｯｸM-PRO" panose="020F0600000000000000" pitchFamily="50" charset="-128"/>
              </a:rPr>
              <a:t>」</a:t>
            </a:r>
            <a:endParaRPr kumimoji="1" lang="en-US" altLang="ja-JP" sz="1100" b="1" dirty="0">
              <a:latin typeface="HG丸ｺﾞｼｯｸM-PRO" panose="020F0600000000000000" pitchFamily="50" charset="-128"/>
              <a:ea typeface="HG丸ｺﾞｼｯｸM-PRO" panose="020F0600000000000000" pitchFamily="50" charset="-128"/>
            </a:endParaRPr>
          </a:p>
          <a:p>
            <a:r>
              <a:rPr kumimoji="1" lang="ja-JP" altLang="en-US" sz="1100" b="1" dirty="0">
                <a:latin typeface="HG丸ｺﾞｼｯｸM-PRO" panose="020F0600000000000000" pitchFamily="50" charset="-128"/>
                <a:ea typeface="HG丸ｺﾞｼｯｸM-PRO" panose="020F0600000000000000" pitchFamily="50" charset="-128"/>
              </a:rPr>
              <a:t>下車、</a:t>
            </a:r>
            <a:r>
              <a:rPr lang="ja-JP" altLang="en-US" sz="1100" b="1" dirty="0">
                <a:latin typeface="HG丸ｺﾞｼｯｸM-PRO" panose="020F0600000000000000" pitchFamily="50" charset="-128"/>
                <a:ea typeface="HG丸ｺﾞｼｯｸM-PRO" panose="020F0600000000000000" pitchFamily="50" charset="-128"/>
              </a:rPr>
              <a:t>徒歩</a:t>
            </a:r>
            <a:r>
              <a:rPr lang="en-US" altLang="ja-JP" sz="1100" b="1" dirty="0">
                <a:latin typeface="HG丸ｺﾞｼｯｸM-PRO" panose="020F0600000000000000" pitchFamily="50" charset="-128"/>
                <a:ea typeface="HG丸ｺﾞｼｯｸM-PRO" panose="020F0600000000000000" pitchFamily="50" charset="-128"/>
              </a:rPr>
              <a:t>5</a:t>
            </a:r>
            <a:r>
              <a:rPr lang="ja-JP" altLang="en-US" sz="1100" b="1" dirty="0">
                <a:latin typeface="HG丸ｺﾞｼｯｸM-PRO" panose="020F0600000000000000" pitchFamily="50" charset="-128"/>
                <a:ea typeface="HG丸ｺﾞｼｯｸM-PRO" panose="020F0600000000000000" pitchFamily="50" charset="-128"/>
              </a:rPr>
              <a:t>分</a:t>
            </a:r>
            <a:endParaRPr kumimoji="1" lang="ja-JP" altLang="en-US" sz="1100" b="1" dirty="0">
              <a:latin typeface="HG丸ｺﾞｼｯｸM-PRO" panose="020F0600000000000000" pitchFamily="50" charset="-128"/>
              <a:ea typeface="HG丸ｺﾞｼｯｸM-PRO" panose="020F0600000000000000" pitchFamily="50" charset="-128"/>
            </a:endParaRPr>
          </a:p>
        </p:txBody>
      </p:sp>
      <p:sp>
        <p:nvSpPr>
          <p:cNvPr id="19" name="テキスト ボックス 18">
            <a:extLst>
              <a:ext uri="{FF2B5EF4-FFF2-40B4-BE49-F238E27FC236}">
                <a16:creationId xmlns:a16="http://schemas.microsoft.com/office/drawing/2014/main" id="{F26B5C56-4DA4-E8CB-D645-E249731391E9}"/>
              </a:ext>
            </a:extLst>
          </p:cNvPr>
          <p:cNvSpPr txBox="1"/>
          <p:nvPr/>
        </p:nvSpPr>
        <p:spPr>
          <a:xfrm>
            <a:off x="3933055" y="3872880"/>
            <a:ext cx="2808311" cy="600164"/>
          </a:xfrm>
          <a:prstGeom prst="rect">
            <a:avLst/>
          </a:prstGeom>
          <a:noFill/>
        </p:spPr>
        <p:txBody>
          <a:bodyPr wrap="square" rtlCol="0">
            <a:spAutoFit/>
          </a:bodyPr>
          <a:lstStyle/>
          <a:p>
            <a:r>
              <a:rPr lang="ja-JP" altLang="en-US" sz="1100" b="1" dirty="0">
                <a:latin typeface="HG丸ｺﾞｼｯｸM-PRO" panose="020F0600000000000000" pitchFamily="50" charset="-128"/>
                <a:ea typeface="HG丸ｺﾞｼｯｸM-PRO" panose="020F0600000000000000" pitchFamily="50" charset="-128"/>
              </a:rPr>
              <a:t>●京阪電車（京阪本線）</a:t>
            </a:r>
            <a:endParaRPr lang="en-US" altLang="ja-JP" sz="1100" b="1" dirty="0">
              <a:latin typeface="HG丸ｺﾞｼｯｸM-PRO" panose="020F0600000000000000" pitchFamily="50" charset="-128"/>
              <a:ea typeface="HG丸ｺﾞｼｯｸM-PRO" panose="020F0600000000000000" pitchFamily="50" charset="-128"/>
            </a:endParaRPr>
          </a:p>
          <a:p>
            <a:pPr marL="1435100" indent="-1435100"/>
            <a:r>
              <a:rPr kumimoji="1" lang="ja-JP" altLang="en-US" sz="1100" dirty="0">
                <a:latin typeface="HG丸ｺﾞｼｯｸM-PRO" panose="020F0600000000000000" pitchFamily="50" charset="-128"/>
                <a:ea typeface="HG丸ｺﾞｼｯｸM-PRO" panose="020F0600000000000000" pitchFamily="50" charset="-128"/>
              </a:rPr>
              <a:t>「神宮</a:t>
            </a:r>
            <a:r>
              <a:rPr lang="ja-JP" altLang="en-US" sz="1100" dirty="0">
                <a:latin typeface="HG丸ｺﾞｼｯｸM-PRO" panose="020F0600000000000000" pitchFamily="50" charset="-128"/>
                <a:ea typeface="HG丸ｺﾞｼｯｸM-PRO" panose="020F0600000000000000" pitchFamily="50" charset="-128"/>
              </a:rPr>
              <a:t>丸太町駅</a:t>
            </a:r>
            <a:r>
              <a:rPr kumimoji="1" lang="ja-JP" altLang="en-US" sz="1100" dirty="0">
                <a:latin typeface="HG丸ｺﾞｼｯｸM-PRO" panose="020F0600000000000000" pitchFamily="50" charset="-128"/>
                <a:ea typeface="HG丸ｺﾞｼｯｸM-PRO" panose="020F0600000000000000" pitchFamily="50" charset="-128"/>
              </a:rPr>
              <a:t>」</a:t>
            </a:r>
            <a:r>
              <a:rPr kumimoji="1" lang="en-US" altLang="ja-JP" sz="1100" dirty="0">
                <a:latin typeface="HG丸ｺﾞｼｯｸM-PRO" panose="020F0600000000000000" pitchFamily="50" charset="-128"/>
                <a:ea typeface="HG丸ｺﾞｼｯｸM-PRO" panose="020F0600000000000000" pitchFamily="50" charset="-128"/>
              </a:rPr>
              <a:t>	</a:t>
            </a:r>
            <a:r>
              <a:rPr kumimoji="1" lang="ja-JP" altLang="en-US" sz="1100" dirty="0">
                <a:latin typeface="HG丸ｺﾞｼｯｸM-PRO" panose="020F0600000000000000" pitchFamily="50" charset="-128"/>
                <a:ea typeface="HG丸ｺﾞｼｯｸM-PRO" panose="020F0600000000000000" pitchFamily="50" charset="-128"/>
              </a:rPr>
              <a:t>下車</a:t>
            </a:r>
            <a:r>
              <a:rPr lang="ja-JP" altLang="en-US" sz="1100" dirty="0">
                <a:latin typeface="HG丸ｺﾞｼｯｸM-PRO" panose="020F0600000000000000" pitchFamily="50" charset="-128"/>
                <a:ea typeface="HG丸ｺﾞｼｯｸM-PRO" panose="020F0600000000000000" pitchFamily="50" charset="-128"/>
              </a:rPr>
              <a:t>、徒歩</a:t>
            </a:r>
            <a:r>
              <a:rPr lang="en-US" altLang="ja-JP" sz="1100" dirty="0">
                <a:latin typeface="HG丸ｺﾞｼｯｸM-PRO" panose="020F0600000000000000" pitchFamily="50" charset="-128"/>
                <a:ea typeface="HG丸ｺﾞｼｯｸM-PRO" panose="020F0600000000000000" pitchFamily="50" charset="-128"/>
              </a:rPr>
              <a:t>20</a:t>
            </a:r>
            <a:r>
              <a:rPr lang="ja-JP" altLang="en-US" sz="1100" dirty="0">
                <a:latin typeface="HG丸ｺﾞｼｯｸM-PRO" panose="020F0600000000000000" pitchFamily="50" charset="-128"/>
                <a:ea typeface="HG丸ｺﾞｼｯｸM-PRO" panose="020F0600000000000000" pitchFamily="50" charset="-128"/>
              </a:rPr>
              <a:t>分</a:t>
            </a:r>
            <a:endParaRPr lang="en-US" altLang="ja-JP" sz="1100" dirty="0">
              <a:latin typeface="HG丸ｺﾞｼｯｸM-PRO" panose="020F0600000000000000" pitchFamily="50" charset="-128"/>
              <a:ea typeface="HG丸ｺﾞｼｯｸM-PRO" panose="020F0600000000000000" pitchFamily="50" charset="-128"/>
            </a:endParaRPr>
          </a:p>
          <a:p>
            <a:pPr marL="1435100" indent="-1435100"/>
            <a:r>
              <a:rPr lang="ja-JP" altLang="en-US" sz="1100" dirty="0">
                <a:latin typeface="HG丸ｺﾞｼｯｸM-PRO" panose="020F0600000000000000" pitchFamily="50" charset="-128"/>
                <a:ea typeface="HG丸ｺﾞｼｯｸM-PRO" panose="020F0600000000000000" pitchFamily="50" charset="-128"/>
              </a:rPr>
              <a:t>「出町柳駅」</a:t>
            </a:r>
            <a:r>
              <a:rPr lang="en-US" altLang="ja-JP" sz="1100" dirty="0">
                <a:latin typeface="HG丸ｺﾞｼｯｸM-PRO" panose="020F0600000000000000" pitchFamily="50" charset="-128"/>
                <a:ea typeface="HG丸ｺﾞｼｯｸM-PRO" panose="020F0600000000000000" pitchFamily="50" charset="-128"/>
              </a:rPr>
              <a:t>	</a:t>
            </a:r>
            <a:r>
              <a:rPr lang="ja-JP" altLang="en-US" sz="1100" dirty="0">
                <a:latin typeface="HG丸ｺﾞｼｯｸM-PRO" panose="020F0600000000000000" pitchFamily="50" charset="-128"/>
                <a:ea typeface="HG丸ｺﾞｼｯｸM-PRO" panose="020F0600000000000000" pitchFamily="50" charset="-128"/>
              </a:rPr>
              <a:t>下車、徒歩</a:t>
            </a:r>
            <a:r>
              <a:rPr lang="en-US" altLang="ja-JP" sz="1100" dirty="0">
                <a:latin typeface="HG丸ｺﾞｼｯｸM-PRO" panose="020F0600000000000000" pitchFamily="50" charset="-128"/>
                <a:ea typeface="HG丸ｺﾞｼｯｸM-PRO" panose="020F0600000000000000" pitchFamily="50" charset="-128"/>
              </a:rPr>
              <a:t>15</a:t>
            </a:r>
            <a:r>
              <a:rPr lang="ja-JP" altLang="en-US" sz="1100" dirty="0">
                <a:latin typeface="HG丸ｺﾞｼｯｸM-PRO" panose="020F0600000000000000" pitchFamily="50" charset="-128"/>
                <a:ea typeface="HG丸ｺﾞｼｯｸM-PRO" panose="020F0600000000000000" pitchFamily="50" charset="-128"/>
              </a:rPr>
              <a:t>分</a:t>
            </a:r>
            <a:endParaRPr kumimoji="1" lang="ja-JP" altLang="en-US" sz="1100" dirty="0">
              <a:latin typeface="HG丸ｺﾞｼｯｸM-PRO" panose="020F0600000000000000" pitchFamily="50" charset="-128"/>
              <a:ea typeface="HG丸ｺﾞｼｯｸM-PRO" panose="020F0600000000000000" pitchFamily="50" charset="-128"/>
            </a:endParaRPr>
          </a:p>
        </p:txBody>
      </p:sp>
      <p:sp>
        <p:nvSpPr>
          <p:cNvPr id="7" name="テキスト ボックス 6">
            <a:extLst>
              <a:ext uri="{FF2B5EF4-FFF2-40B4-BE49-F238E27FC236}">
                <a16:creationId xmlns:a16="http://schemas.microsoft.com/office/drawing/2014/main" id="{459ABFC2-1CCA-2238-785F-5097AE142E62}"/>
              </a:ext>
            </a:extLst>
          </p:cNvPr>
          <p:cNvSpPr txBox="1"/>
          <p:nvPr/>
        </p:nvSpPr>
        <p:spPr>
          <a:xfrm>
            <a:off x="133963" y="4356813"/>
            <a:ext cx="2582758" cy="261610"/>
          </a:xfrm>
          <a:prstGeom prst="rect">
            <a:avLst/>
          </a:prstGeom>
          <a:noFill/>
        </p:spPr>
        <p:txBody>
          <a:bodyPr wrap="none" rtlCol="0">
            <a:spAutoFit/>
          </a:bodyPr>
          <a:lstStyle/>
          <a:p>
            <a:r>
              <a:rPr lang="ja-JP" altLang="en-US" sz="1100" dirty="0">
                <a:latin typeface="HG丸ｺﾞｼｯｸM-PRO" panose="020F0600000000000000" pitchFamily="50" charset="-128"/>
                <a:ea typeface="HG丸ｺﾞｼｯｸM-PRO" panose="020F0600000000000000" pitchFamily="50" charset="-128"/>
              </a:rPr>
              <a:t>京都大学</a:t>
            </a:r>
            <a:r>
              <a:rPr lang="ja-JP" altLang="en-US" sz="1100" b="0" i="0" dirty="0">
                <a:solidFill>
                  <a:srgbClr val="000000"/>
                </a:solidFill>
                <a:effectLst/>
                <a:latin typeface="HG丸ｺﾞｼｯｸM-PRO" panose="020F0600000000000000" pitchFamily="50" charset="-128"/>
                <a:ea typeface="HG丸ｺﾞｼｯｸM-PRO" panose="020F0600000000000000" pitchFamily="50" charset="-128"/>
              </a:rPr>
              <a:t>百周年時計台記念館はココ！</a:t>
            </a:r>
            <a:endParaRPr kumimoji="1" lang="ja-JP" altLang="en-US" sz="1100" dirty="0"/>
          </a:p>
        </p:txBody>
      </p:sp>
      <p:sp>
        <p:nvSpPr>
          <p:cNvPr id="15" name="五角形 14">
            <a:extLst>
              <a:ext uri="{FF2B5EF4-FFF2-40B4-BE49-F238E27FC236}">
                <a16:creationId xmlns:a16="http://schemas.microsoft.com/office/drawing/2014/main" id="{A62D7AAE-131F-8201-D5F5-78E7854319CC}"/>
              </a:ext>
            </a:extLst>
          </p:cNvPr>
          <p:cNvSpPr/>
          <p:nvPr/>
        </p:nvSpPr>
        <p:spPr>
          <a:xfrm>
            <a:off x="2060848" y="2072680"/>
            <a:ext cx="144016" cy="144016"/>
          </a:xfrm>
          <a:prstGeom prst="pentagon">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8" name="図 27">
            <a:extLst>
              <a:ext uri="{FF2B5EF4-FFF2-40B4-BE49-F238E27FC236}">
                <a16:creationId xmlns:a16="http://schemas.microsoft.com/office/drawing/2014/main" id="{30A7E6B3-4A6F-EF36-76F5-3F3DD815F602}"/>
              </a:ext>
            </a:extLst>
          </p:cNvPr>
          <p:cNvPicPr>
            <a:picLocks noChangeAspect="1"/>
          </p:cNvPicPr>
          <p:nvPr/>
        </p:nvPicPr>
        <p:blipFill>
          <a:blip r:embed="rId2"/>
          <a:stretch>
            <a:fillRect/>
          </a:stretch>
        </p:blipFill>
        <p:spPr>
          <a:xfrm>
            <a:off x="116632" y="635928"/>
            <a:ext cx="3819082" cy="3616597"/>
          </a:xfrm>
          <a:prstGeom prst="rect">
            <a:avLst/>
          </a:prstGeom>
        </p:spPr>
      </p:pic>
      <p:pic>
        <p:nvPicPr>
          <p:cNvPr id="6" name="図 5">
            <a:extLst>
              <a:ext uri="{FF2B5EF4-FFF2-40B4-BE49-F238E27FC236}">
                <a16:creationId xmlns:a16="http://schemas.microsoft.com/office/drawing/2014/main" id="{96722FCB-B89A-26B1-7B81-F667AB18FCF2}"/>
              </a:ext>
            </a:extLst>
          </p:cNvPr>
          <p:cNvPicPr>
            <a:picLocks noChangeAspect="1"/>
          </p:cNvPicPr>
          <p:nvPr/>
        </p:nvPicPr>
        <p:blipFill>
          <a:blip r:embed="rId3"/>
          <a:stretch>
            <a:fillRect/>
          </a:stretch>
        </p:blipFill>
        <p:spPr>
          <a:xfrm>
            <a:off x="2636912" y="4367126"/>
            <a:ext cx="327645" cy="581410"/>
          </a:xfrm>
          <a:prstGeom prst="rect">
            <a:avLst/>
          </a:prstGeom>
        </p:spPr>
      </p:pic>
      <p:cxnSp>
        <p:nvCxnSpPr>
          <p:cNvPr id="13" name="直線矢印コネクタ 12">
            <a:extLst>
              <a:ext uri="{FF2B5EF4-FFF2-40B4-BE49-F238E27FC236}">
                <a16:creationId xmlns:a16="http://schemas.microsoft.com/office/drawing/2014/main" id="{485F3FFE-AAA2-1243-DC26-F1A74DB50354}"/>
              </a:ext>
            </a:extLst>
          </p:cNvPr>
          <p:cNvCxnSpPr>
            <a:cxnSpLocks/>
            <a:stCxn id="6" idx="0"/>
          </p:cNvCxnSpPr>
          <p:nvPr/>
        </p:nvCxnSpPr>
        <p:spPr>
          <a:xfrm flipH="1" flipV="1">
            <a:off x="2060848" y="2465000"/>
            <a:ext cx="739887" cy="1902126"/>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32" name="楕円 31">
            <a:extLst>
              <a:ext uri="{FF2B5EF4-FFF2-40B4-BE49-F238E27FC236}">
                <a16:creationId xmlns:a16="http://schemas.microsoft.com/office/drawing/2014/main" id="{DE7399B7-B272-FAB5-681F-C604410E225B}"/>
              </a:ext>
            </a:extLst>
          </p:cNvPr>
          <p:cNvSpPr/>
          <p:nvPr/>
        </p:nvSpPr>
        <p:spPr>
          <a:xfrm>
            <a:off x="1916832" y="2288704"/>
            <a:ext cx="144016" cy="124411"/>
          </a:xfrm>
          <a:prstGeom prst="ellips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4" name="図 3">
            <a:extLst>
              <a:ext uri="{FF2B5EF4-FFF2-40B4-BE49-F238E27FC236}">
                <a16:creationId xmlns:a16="http://schemas.microsoft.com/office/drawing/2014/main" id="{D0528E09-94BE-241D-9A3E-D055818EBEF6}"/>
              </a:ext>
            </a:extLst>
          </p:cNvPr>
          <p:cNvPicPr>
            <a:picLocks noChangeAspect="1"/>
          </p:cNvPicPr>
          <p:nvPr/>
        </p:nvPicPr>
        <p:blipFill>
          <a:blip r:embed="rId4"/>
          <a:stretch>
            <a:fillRect/>
          </a:stretch>
        </p:blipFill>
        <p:spPr>
          <a:xfrm>
            <a:off x="2510869" y="4970973"/>
            <a:ext cx="630099" cy="630099"/>
          </a:xfrm>
          <a:prstGeom prst="rect">
            <a:avLst/>
          </a:prstGeom>
        </p:spPr>
      </p:pic>
      <p:sp>
        <p:nvSpPr>
          <p:cNvPr id="5" name="テキスト ボックス 4">
            <a:extLst>
              <a:ext uri="{FF2B5EF4-FFF2-40B4-BE49-F238E27FC236}">
                <a16:creationId xmlns:a16="http://schemas.microsoft.com/office/drawing/2014/main" id="{D34AE135-A263-0F2A-164C-26CA6B5150F9}"/>
              </a:ext>
            </a:extLst>
          </p:cNvPr>
          <p:cNvSpPr txBox="1"/>
          <p:nvPr/>
        </p:nvSpPr>
        <p:spPr>
          <a:xfrm>
            <a:off x="134194" y="4979113"/>
            <a:ext cx="2430709" cy="430887"/>
          </a:xfrm>
          <a:prstGeom prst="rect">
            <a:avLst/>
          </a:prstGeom>
          <a:noFill/>
        </p:spPr>
        <p:txBody>
          <a:bodyPr wrap="square" rtlCol="0">
            <a:spAutoFit/>
          </a:bodyPr>
          <a:lstStyle/>
          <a:p>
            <a:r>
              <a:rPr kumimoji="1" lang="ja-JP" altLang="en-US" sz="1100" dirty="0">
                <a:latin typeface="HG丸ｺﾞｼｯｸM-PRO" panose="020F0600000000000000" pitchFamily="50" charset="-128"/>
                <a:ea typeface="HG丸ｺﾞｼｯｸM-PRO" panose="020F0600000000000000" pitchFamily="50" charset="-128"/>
              </a:rPr>
              <a:t>本部構内の詳細なマップに関して</a:t>
            </a:r>
            <a:endParaRPr kumimoji="1" lang="en-US" altLang="ja-JP" sz="1100" dirty="0">
              <a:latin typeface="HG丸ｺﾞｼｯｸM-PRO" panose="020F0600000000000000" pitchFamily="50" charset="-128"/>
              <a:ea typeface="HG丸ｺﾞｼｯｸM-PRO" panose="020F0600000000000000" pitchFamily="50" charset="-128"/>
            </a:endParaRPr>
          </a:p>
          <a:p>
            <a:r>
              <a:rPr kumimoji="1" lang="ja-JP" altLang="en-US" sz="1100" dirty="0">
                <a:latin typeface="HG丸ｺﾞｼｯｸM-PRO" panose="020F0600000000000000" pitchFamily="50" charset="-128"/>
                <a:ea typeface="HG丸ｺﾞｼｯｸM-PRO" panose="020F0600000000000000" pitchFamily="50" charset="-128"/>
              </a:rPr>
              <a:t>右</a:t>
            </a:r>
            <a:r>
              <a:rPr kumimoji="1" lang="en-US" altLang="ja-JP" sz="1100" dirty="0">
                <a:latin typeface="HG丸ｺﾞｼｯｸM-PRO" panose="020F0600000000000000" pitchFamily="50" charset="-128"/>
                <a:ea typeface="HG丸ｺﾞｼｯｸM-PRO" panose="020F0600000000000000" pitchFamily="50" charset="-128"/>
              </a:rPr>
              <a:t>QR</a:t>
            </a:r>
            <a:r>
              <a:rPr kumimoji="1" lang="ja-JP" altLang="en-US" sz="1100" dirty="0">
                <a:latin typeface="HG丸ｺﾞｼｯｸM-PRO" panose="020F0600000000000000" pitchFamily="50" charset="-128"/>
                <a:ea typeface="HG丸ｺﾞｼｯｸM-PRO" panose="020F0600000000000000" pitchFamily="50" charset="-128"/>
              </a:rPr>
              <a:t>コードを読み込んでください</a:t>
            </a: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2827</TotalTime>
  <Words>926</Words>
  <Application>Microsoft Office PowerPoint</Application>
  <PresentationFormat>A4 210 x 297 mm</PresentationFormat>
  <Paragraphs>101</Paragraphs>
  <Slides>2</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HG丸ｺﾞｼｯｸM-PRO</vt:lpstr>
      <vt:lpstr>ＭＳ Ｐゴシック</vt:lpstr>
      <vt:lpstr>游ゴシック</vt:lpstr>
      <vt:lpstr>游ゴシック Light</vt: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TAKABEE</dc:creator>
  <cp:lastModifiedBy>薬局</cp:lastModifiedBy>
  <cp:revision>57</cp:revision>
  <cp:lastPrinted>2025-10-07T03:05:22Z</cp:lastPrinted>
  <dcterms:created xsi:type="dcterms:W3CDTF">2017-04-22T03:54:26Z</dcterms:created>
  <dcterms:modified xsi:type="dcterms:W3CDTF">2025-10-07T03:05:25Z</dcterms:modified>
</cp:coreProperties>
</file>