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handoutMasterIdLst>
    <p:handoutMasterId r:id="rId7"/>
  </p:handoutMasterIdLst>
  <p:sldIdLst>
    <p:sldId id="259" r:id="rId5"/>
  </p:sldIdLst>
  <p:sldSz cx="6858000" cy="9144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6400"/>
    <a:srgbClr val="009592"/>
    <a:srgbClr val="EE6000"/>
    <a:srgbClr val="FDEFE3"/>
    <a:srgbClr val="009999"/>
    <a:srgbClr val="D1FFFF"/>
    <a:srgbClr val="FFF5EB"/>
    <a:srgbClr val="F26200"/>
    <a:srgbClr val="FF6600"/>
    <a:srgbClr val="FF3E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30" autoAdjust="0"/>
    <p:restoredTop sz="94728" autoAdjust="0"/>
  </p:normalViewPr>
  <p:slideViewPr>
    <p:cSldViewPr>
      <p:cViewPr varScale="1">
        <p:scale>
          <a:sx n="71" d="100"/>
          <a:sy n="71" d="100"/>
        </p:scale>
        <p:origin x="2169" y="45"/>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8887"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140" y="0"/>
            <a:ext cx="2948887" cy="496888"/>
          </a:xfrm>
          <a:prstGeom prst="rect">
            <a:avLst/>
          </a:prstGeom>
        </p:spPr>
        <p:txBody>
          <a:bodyPr vert="horz" lIns="91440" tIns="45720" rIns="91440" bIns="45720" rtlCol="0"/>
          <a:lstStyle>
            <a:lvl1pPr algn="r">
              <a:defRPr sz="1200"/>
            </a:lvl1pPr>
          </a:lstStyle>
          <a:p>
            <a:fld id="{CD879F9C-69A1-4AE6-B6EB-ECF36EC2A169}" type="datetimeFigureOut">
              <a:rPr kumimoji="1" lang="ja-JP" altLang="en-US" smtClean="0"/>
              <a:t>2025/10/18</a:t>
            </a:fld>
            <a:endParaRPr kumimoji="1" lang="ja-JP" altLang="en-US"/>
          </a:p>
        </p:txBody>
      </p:sp>
      <p:sp>
        <p:nvSpPr>
          <p:cNvPr id="4" name="フッター プレースホルダー 3"/>
          <p:cNvSpPr>
            <a:spLocks noGrp="1"/>
          </p:cNvSpPr>
          <p:nvPr>
            <p:ph type="ftr" sz="quarter" idx="2"/>
          </p:nvPr>
        </p:nvSpPr>
        <p:spPr>
          <a:xfrm>
            <a:off x="1" y="9440864"/>
            <a:ext cx="2948887"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140" y="9440864"/>
            <a:ext cx="2948887" cy="496887"/>
          </a:xfrm>
          <a:prstGeom prst="rect">
            <a:avLst/>
          </a:prstGeom>
        </p:spPr>
        <p:txBody>
          <a:bodyPr vert="horz" lIns="91440" tIns="45720" rIns="91440" bIns="45720" rtlCol="0" anchor="b"/>
          <a:lstStyle>
            <a:lvl1pPr algn="r">
              <a:defRPr sz="1200"/>
            </a:lvl1pPr>
          </a:lstStyle>
          <a:p>
            <a:fld id="{C6107418-87BC-4988-9451-166919482D5A}" type="slidenum">
              <a:rPr kumimoji="1" lang="ja-JP" altLang="en-US" smtClean="0"/>
              <a:t>‹#›</a:t>
            </a:fld>
            <a:endParaRPr kumimoji="1" lang="ja-JP" altLang="en-US"/>
          </a:p>
        </p:txBody>
      </p:sp>
    </p:spTree>
    <p:extLst>
      <p:ext uri="{BB962C8B-B14F-4D97-AF65-F5344CB8AC3E}">
        <p14:creationId xmlns:p14="http://schemas.microsoft.com/office/powerpoint/2010/main" val="239255265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8887"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140" y="0"/>
            <a:ext cx="2948887" cy="496888"/>
          </a:xfrm>
          <a:prstGeom prst="rect">
            <a:avLst/>
          </a:prstGeom>
        </p:spPr>
        <p:txBody>
          <a:bodyPr vert="horz" lIns="91440" tIns="45720" rIns="91440" bIns="45720" rtlCol="0"/>
          <a:lstStyle>
            <a:lvl1pPr algn="r">
              <a:defRPr sz="1200"/>
            </a:lvl1pPr>
          </a:lstStyle>
          <a:p>
            <a:fld id="{59D5B9FF-1E2E-40E2-BC09-05F5CB09D503}" type="datetimeFigureOut">
              <a:rPr kumimoji="1" lang="ja-JP" altLang="en-US" smtClean="0"/>
              <a:t>2025/10/18</a:t>
            </a:fld>
            <a:endParaRPr kumimoji="1" lang="ja-JP" altLang="en-US"/>
          </a:p>
        </p:txBody>
      </p:sp>
      <p:sp>
        <p:nvSpPr>
          <p:cNvPr id="4" name="スライド イメージ プレースホルダー 3"/>
          <p:cNvSpPr>
            <a:spLocks noGrp="1" noRot="1" noChangeAspect="1"/>
          </p:cNvSpPr>
          <p:nvPr>
            <p:ph type="sldImg" idx="2"/>
          </p:nvPr>
        </p:nvSpPr>
        <p:spPr>
          <a:xfrm>
            <a:off x="2006600" y="746125"/>
            <a:ext cx="2792413"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879" y="4721225"/>
            <a:ext cx="5443856"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8887"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140" y="9440864"/>
            <a:ext cx="2948887" cy="496887"/>
          </a:xfrm>
          <a:prstGeom prst="rect">
            <a:avLst/>
          </a:prstGeom>
        </p:spPr>
        <p:txBody>
          <a:bodyPr vert="horz" lIns="91440" tIns="45720" rIns="91440" bIns="45720" rtlCol="0" anchor="b"/>
          <a:lstStyle>
            <a:lvl1pPr algn="r">
              <a:defRPr sz="1200"/>
            </a:lvl1pPr>
          </a:lstStyle>
          <a:p>
            <a:fld id="{0D31599C-3FAC-408C-BA56-AA0933999512}" type="slidenum">
              <a:rPr kumimoji="1" lang="ja-JP" altLang="en-US" smtClean="0"/>
              <a:t>‹#›</a:t>
            </a:fld>
            <a:endParaRPr kumimoji="1" lang="ja-JP" altLang="en-US"/>
          </a:p>
        </p:txBody>
      </p:sp>
    </p:spTree>
    <p:extLst>
      <p:ext uri="{BB962C8B-B14F-4D97-AF65-F5344CB8AC3E}">
        <p14:creationId xmlns:p14="http://schemas.microsoft.com/office/powerpoint/2010/main" val="257246577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545967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B8B3A9F-58BD-4D9E-93E4-829ABE06F98E}" type="datetimeFigureOut">
              <a:rPr kumimoji="1" lang="ja-JP" altLang="en-US" smtClean="0"/>
              <a:t>2025/10/18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3F2A3E3-6908-413B-9AF7-191F3F6B3365}" type="slidenum">
              <a:rPr kumimoji="1" lang="ja-JP" altLang="en-US" smtClean="0"/>
              <a:t>‹#›</a:t>
            </a:fld>
            <a:endParaRPr kumimoji="1" lang="ja-JP" altLang="en-US"/>
          </a:p>
        </p:txBody>
      </p:sp>
    </p:spTree>
    <p:extLst>
      <p:ext uri="{BB962C8B-B14F-4D97-AF65-F5344CB8AC3E}">
        <p14:creationId xmlns:p14="http://schemas.microsoft.com/office/powerpoint/2010/main" val="378722875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40000"/>
                <a:lumOff val="60000"/>
              </a:schemeClr>
            </a:gs>
            <a:gs pos="37000">
              <a:srgbClr val="FFF5EB">
                <a:lumMod val="71000"/>
                <a:lumOff val="29000"/>
              </a:srgbClr>
            </a:gs>
            <a:gs pos="100000">
              <a:srgbClr val="FDEFE3"/>
            </a:gs>
          </a:gsLst>
          <a:lin ang="5400000" scaled="0"/>
          <a:tileRect/>
        </a:gra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B8B3A9F-58BD-4D9E-93E4-829ABE06F98E}" type="datetimeFigureOut">
              <a:rPr kumimoji="1" lang="ja-JP" altLang="en-US" smtClean="0"/>
              <a:t>2025/10/18</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83F2A3E3-6908-413B-9AF7-191F3F6B3365}" type="slidenum">
              <a:rPr kumimoji="1" lang="ja-JP" altLang="en-US" smtClean="0"/>
              <a:t>‹#›</a:t>
            </a:fld>
            <a:endParaRPr kumimoji="1" lang="ja-JP" altLang="en-US"/>
          </a:p>
        </p:txBody>
      </p:sp>
    </p:spTree>
    <p:extLst>
      <p:ext uri="{BB962C8B-B14F-4D97-AF65-F5344CB8AC3E}">
        <p14:creationId xmlns:p14="http://schemas.microsoft.com/office/powerpoint/2010/main" val="359935828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0" y="107504"/>
            <a:ext cx="6858000" cy="769441"/>
          </a:xfrm>
          <a:prstGeom prst="rect">
            <a:avLst/>
          </a:prstGeom>
          <a:noFill/>
        </p:spPr>
        <p:txBody>
          <a:bodyPr wrap="square" rtlCol="0">
            <a:spAutoFit/>
          </a:bodyPr>
          <a:lstStyle/>
          <a:p>
            <a:pPr algn="ctr"/>
            <a:r>
              <a:rPr kumimoji="1" lang="ja-JP" altLang="en-US" sz="2400" b="1" dirty="0">
                <a:solidFill>
                  <a:srgbClr val="F66400"/>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cs typeface="Meiryo UI" pitchFamily="50" charset="-128"/>
              </a:rPr>
              <a:t>伊勢鳥羽志摩緩和ケア研究会</a:t>
            </a:r>
            <a:endParaRPr kumimoji="1" lang="en-US" altLang="ja-JP" sz="2400" b="1" dirty="0">
              <a:solidFill>
                <a:srgbClr val="F66400"/>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cs typeface="Meiryo UI" pitchFamily="50" charset="-128"/>
            </a:endParaRPr>
          </a:p>
          <a:p>
            <a:pPr algn="ctr"/>
            <a:r>
              <a:rPr kumimoji="1" lang="ja-JP" altLang="en-US" sz="2000" b="1" dirty="0">
                <a:solidFill>
                  <a:srgbClr val="F66400"/>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cs typeface="Meiryo UI" pitchFamily="50" charset="-128"/>
              </a:rPr>
              <a:t>ｰハイブリット開催ｰ</a:t>
            </a:r>
            <a:endParaRPr kumimoji="1" lang="en-US" altLang="ja-JP" sz="2000" b="1" dirty="0">
              <a:solidFill>
                <a:srgbClr val="F66400"/>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cs typeface="Meiryo UI" pitchFamily="50" charset="-128"/>
            </a:endParaRPr>
          </a:p>
        </p:txBody>
      </p:sp>
      <p:sp>
        <p:nvSpPr>
          <p:cNvPr id="17" name="テキスト ボックス 16"/>
          <p:cNvSpPr txBox="1"/>
          <p:nvPr/>
        </p:nvSpPr>
        <p:spPr>
          <a:xfrm>
            <a:off x="0" y="8726695"/>
            <a:ext cx="6858000" cy="369332"/>
          </a:xfrm>
          <a:prstGeom prst="rect">
            <a:avLst/>
          </a:prstGeom>
          <a:noFill/>
        </p:spPr>
        <p:txBody>
          <a:bodyPr wrap="square" rtlCol="0">
            <a:spAutoFit/>
          </a:bodyPr>
          <a:lstStyle/>
          <a:p>
            <a:pPr algn="ctr"/>
            <a:r>
              <a:rPr lang="ja-JP" altLang="en-US" sz="9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共催</a:t>
            </a:r>
            <a:endParaRPr lang="en-US" altLang="ja-JP" sz="9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endParaRPr>
          </a:p>
          <a:p>
            <a:pPr algn="ctr"/>
            <a:r>
              <a:rPr kumimoji="1" lang="ja-JP" altLang="en-US" sz="9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伊勢鳥羽志摩緩和ケア研究会</a:t>
            </a:r>
            <a:r>
              <a:rPr lang="ja-JP" altLang="en-US" sz="9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 伊勢地区医師会　志摩医師会　</a:t>
            </a:r>
            <a:r>
              <a:rPr kumimoji="1" lang="ja-JP" altLang="en-US" sz="9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三重県病院薬剤師会 伊勢薬剤師会　第一三共株式会社</a:t>
            </a:r>
          </a:p>
        </p:txBody>
      </p:sp>
      <p:sp>
        <p:nvSpPr>
          <p:cNvPr id="18" name="角丸四角形 17"/>
          <p:cNvSpPr/>
          <p:nvPr/>
        </p:nvSpPr>
        <p:spPr>
          <a:xfrm>
            <a:off x="1549742" y="1010197"/>
            <a:ext cx="576734" cy="295083"/>
          </a:xfrm>
          <a:prstGeom prst="roundRect">
            <a:avLst/>
          </a:prstGeom>
          <a:solidFill>
            <a:schemeClr val="bg1"/>
          </a:solidFill>
          <a:ln>
            <a:solidFill>
              <a:srgbClr val="EE6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rgbClr val="EE6000"/>
                </a:solidFill>
                <a:latin typeface="UD デジタル 教科書体 NK-B" panose="02020700000000000000" pitchFamily="18" charset="-128"/>
                <a:ea typeface="UD デジタル 教科書体 NK-B" panose="02020700000000000000" pitchFamily="18" charset="-128"/>
                <a:cs typeface="Meiryo UI" pitchFamily="50" charset="-128"/>
              </a:rPr>
              <a:t>日　時</a:t>
            </a:r>
          </a:p>
        </p:txBody>
      </p:sp>
      <p:sp>
        <p:nvSpPr>
          <p:cNvPr id="21" name="テキスト ボックス 20"/>
          <p:cNvSpPr txBox="1"/>
          <p:nvPr/>
        </p:nvSpPr>
        <p:spPr>
          <a:xfrm>
            <a:off x="2126476" y="971600"/>
            <a:ext cx="3284958" cy="338554"/>
          </a:xfrm>
          <a:prstGeom prst="rect">
            <a:avLst/>
          </a:prstGeom>
          <a:noFill/>
        </p:spPr>
        <p:txBody>
          <a:bodyPr wrap="square" rtlCol="0">
            <a:spAutoFit/>
          </a:bodyPr>
          <a:lstStyle/>
          <a:p>
            <a:pPr marL="1588" lvl="0">
              <a:spcBef>
                <a:spcPct val="20000"/>
              </a:spcBef>
              <a:tabLst>
                <a:tab pos="447675" algn="l"/>
              </a:tabLst>
              <a:defRPr/>
            </a:pPr>
            <a:r>
              <a:rPr lang="en-US" altLang="ja-JP"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2025</a:t>
            </a:r>
            <a:r>
              <a:rPr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年</a:t>
            </a:r>
            <a:r>
              <a:rPr lang="en-US" altLang="ja-JP" sz="16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12</a:t>
            </a:r>
            <a:r>
              <a:rPr lang="ja-JP" altLang="en-US" sz="16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月</a:t>
            </a:r>
            <a:r>
              <a:rPr lang="en-US" altLang="ja-JP" sz="16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3</a:t>
            </a:r>
            <a:r>
              <a:rPr lang="ja-JP" altLang="en-US" sz="16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日</a:t>
            </a:r>
            <a:r>
              <a:rPr lang="en-US" altLang="ja-JP" sz="16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a:t>
            </a:r>
            <a:r>
              <a:rPr lang="ja-JP" altLang="en-US" sz="16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水</a:t>
            </a:r>
            <a:r>
              <a:rPr lang="en-US" altLang="ja-JP" sz="16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a:t>
            </a:r>
            <a:r>
              <a:rPr lang="en-US" altLang="ja-JP" sz="11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19:15</a:t>
            </a:r>
            <a:r>
              <a:rPr lang="ja-JP" altLang="en-US" sz="11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a:t>
            </a:r>
            <a:r>
              <a:rPr lang="en-US" altLang="ja-JP" sz="11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20:45</a:t>
            </a:r>
            <a:endParaRPr lang="en-US" altLang="ja-JP" sz="14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endParaRPr>
          </a:p>
        </p:txBody>
      </p:sp>
      <p:sp>
        <p:nvSpPr>
          <p:cNvPr id="29" name="テキスト ボックス 28"/>
          <p:cNvSpPr txBox="1"/>
          <p:nvPr/>
        </p:nvSpPr>
        <p:spPr>
          <a:xfrm>
            <a:off x="2135676" y="1321187"/>
            <a:ext cx="2952328" cy="504754"/>
          </a:xfrm>
          <a:prstGeom prst="rect">
            <a:avLst/>
          </a:prstGeom>
          <a:noFill/>
        </p:spPr>
        <p:txBody>
          <a:bodyPr wrap="square" rtlCol="0">
            <a:spAutoFit/>
          </a:bodyPr>
          <a:lstStyle/>
          <a:p>
            <a:pPr marL="1588" lvl="0">
              <a:spcBef>
                <a:spcPct val="20000"/>
              </a:spcBef>
              <a:tabLst>
                <a:tab pos="447675" algn="l"/>
              </a:tabLst>
              <a:defRPr/>
            </a:pPr>
            <a:r>
              <a:rPr lang="ja-JP" altLang="en-US" sz="16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伊勢パールピアホテル　</a:t>
            </a:r>
            <a:r>
              <a:rPr lang="en-US" altLang="ja-JP" sz="11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2</a:t>
            </a:r>
            <a:r>
              <a:rPr lang="ja-JP" altLang="en-US" sz="11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階会議室</a:t>
            </a:r>
            <a:endParaRPr lang="ja-JP" altLang="en-US" sz="16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endParaRPr>
          </a:p>
          <a:p>
            <a:pPr marL="1588" lvl="0">
              <a:spcBef>
                <a:spcPct val="20000"/>
              </a:spcBef>
              <a:tabLst>
                <a:tab pos="447675" algn="l"/>
              </a:tabLst>
              <a:defRPr/>
            </a:pPr>
            <a:r>
              <a:rPr lang="zh-TW" altLang="en-US" sz="8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三重県伊勢市宮後２丁目２６−２２</a:t>
            </a:r>
            <a:r>
              <a:rPr lang="ja-JP" altLang="en-US" sz="8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　</a:t>
            </a:r>
            <a:r>
              <a:rPr lang="en-US" altLang="ja-JP" sz="8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cs typeface="Meiryo UI" pitchFamily="50" charset="-128"/>
              </a:rPr>
              <a:t>TEL:0596-26-1111</a:t>
            </a:r>
          </a:p>
        </p:txBody>
      </p:sp>
      <p:sp>
        <p:nvSpPr>
          <p:cNvPr id="33" name="角丸四角形 32"/>
          <p:cNvSpPr/>
          <p:nvPr/>
        </p:nvSpPr>
        <p:spPr>
          <a:xfrm>
            <a:off x="1549742" y="1421185"/>
            <a:ext cx="576734" cy="295083"/>
          </a:xfrm>
          <a:prstGeom prst="roundRect">
            <a:avLst/>
          </a:prstGeom>
          <a:solidFill>
            <a:schemeClr val="bg1"/>
          </a:solidFill>
          <a:ln>
            <a:solidFill>
              <a:srgbClr val="EE6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rgbClr val="EE6000"/>
                </a:solidFill>
                <a:latin typeface="UD デジタル 教科書体 NK-B" panose="02020700000000000000" pitchFamily="18" charset="-128"/>
                <a:ea typeface="UD デジタル 教科書体 NK-B" panose="02020700000000000000" pitchFamily="18" charset="-128"/>
                <a:cs typeface="Meiryo UI" pitchFamily="50" charset="-128"/>
              </a:rPr>
              <a:t>会　場</a:t>
            </a:r>
          </a:p>
        </p:txBody>
      </p:sp>
      <p:sp>
        <p:nvSpPr>
          <p:cNvPr id="25" name="テキスト ボックス 24">
            <a:extLst>
              <a:ext uri="{FF2B5EF4-FFF2-40B4-BE49-F238E27FC236}">
                <a16:creationId xmlns:a16="http://schemas.microsoft.com/office/drawing/2014/main" id="{FE2C6340-3C20-433C-97FD-883C67006582}"/>
              </a:ext>
            </a:extLst>
          </p:cNvPr>
          <p:cNvSpPr txBox="1"/>
          <p:nvPr/>
        </p:nvSpPr>
        <p:spPr>
          <a:xfrm>
            <a:off x="229491" y="2349624"/>
            <a:ext cx="6628510" cy="246221"/>
          </a:xfrm>
          <a:prstGeom prst="rect">
            <a:avLst/>
          </a:prstGeom>
          <a:noFill/>
        </p:spPr>
        <p:txBody>
          <a:bodyPr wrap="square" lIns="0" tIns="0" rIns="0" bIns="0" rtlCol="0">
            <a:spAutoFit/>
          </a:bodyPr>
          <a:lstStyle/>
          <a:p>
            <a:r>
              <a:rPr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座長：</a:t>
            </a:r>
            <a:r>
              <a:rPr lang="zh-TW"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伊勢赤十字病院</a:t>
            </a:r>
            <a:r>
              <a:rPr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　</a:t>
            </a:r>
            <a:r>
              <a:rPr lang="zh-TW"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薬剤部</a:t>
            </a:r>
            <a:r>
              <a:rPr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　</a:t>
            </a:r>
            <a:r>
              <a:rPr lang="ja-JP" altLang="en-US" sz="16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世古口 拓也</a:t>
            </a:r>
            <a:r>
              <a:rPr kumimoji="1"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 </a:t>
            </a:r>
            <a:r>
              <a:rPr kumimoji="1" lang="zh-TW"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先生</a:t>
            </a:r>
            <a:endParaRPr kumimoji="1"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endParaRPr>
          </a:p>
        </p:txBody>
      </p:sp>
      <p:sp>
        <p:nvSpPr>
          <p:cNvPr id="31" name="テキスト ボックス 30">
            <a:extLst>
              <a:ext uri="{FF2B5EF4-FFF2-40B4-BE49-F238E27FC236}">
                <a16:creationId xmlns:a16="http://schemas.microsoft.com/office/drawing/2014/main" id="{FE294B00-B65A-468C-BB2D-8CD9856294B6}"/>
              </a:ext>
            </a:extLst>
          </p:cNvPr>
          <p:cNvSpPr txBox="1"/>
          <p:nvPr/>
        </p:nvSpPr>
        <p:spPr>
          <a:xfrm>
            <a:off x="227597" y="3533691"/>
            <a:ext cx="6369755" cy="246221"/>
          </a:xfrm>
          <a:prstGeom prst="rect">
            <a:avLst/>
          </a:prstGeom>
          <a:noFill/>
        </p:spPr>
        <p:txBody>
          <a:bodyPr wrap="square" lIns="0" tIns="0" rIns="0" bIns="0" rtlCol="0">
            <a:spAutoFit/>
          </a:bodyPr>
          <a:lstStyle/>
          <a:p>
            <a:pPr algn="r"/>
            <a:r>
              <a:rPr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演者：</a:t>
            </a:r>
            <a:r>
              <a:rPr lang="zh-CN"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三重大学医学部附属病院</a:t>
            </a:r>
            <a:r>
              <a:rPr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　</a:t>
            </a:r>
            <a:r>
              <a:rPr lang="zh-CN"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薬剤部</a:t>
            </a:r>
            <a:r>
              <a:rPr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　</a:t>
            </a:r>
            <a:r>
              <a:rPr lang="zh-CN"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副薬剤部長</a:t>
            </a:r>
            <a:r>
              <a:rPr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　</a:t>
            </a:r>
            <a:r>
              <a:rPr lang="ja-JP" altLang="en-US" sz="16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岡本 明大</a:t>
            </a:r>
            <a:r>
              <a:rPr kumimoji="1" lang="en-US" altLang="ja-JP" sz="16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 </a:t>
            </a:r>
            <a:r>
              <a:rPr kumimoji="1"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先生</a:t>
            </a:r>
          </a:p>
        </p:txBody>
      </p:sp>
      <p:sp>
        <p:nvSpPr>
          <p:cNvPr id="34" name="正方形/長方形 33">
            <a:extLst>
              <a:ext uri="{FF2B5EF4-FFF2-40B4-BE49-F238E27FC236}">
                <a16:creationId xmlns:a16="http://schemas.microsoft.com/office/drawing/2014/main" id="{6557668D-0DC3-4455-B2EC-783D4E4ACD96}"/>
              </a:ext>
            </a:extLst>
          </p:cNvPr>
          <p:cNvSpPr/>
          <p:nvPr/>
        </p:nvSpPr>
        <p:spPr>
          <a:xfrm>
            <a:off x="139617" y="2051720"/>
            <a:ext cx="1996059" cy="307777"/>
          </a:xfrm>
          <a:prstGeom prst="rect">
            <a:avLst/>
          </a:prstGeom>
        </p:spPr>
        <p:txBody>
          <a:bodyPr wrap="none">
            <a:spAutoFit/>
          </a:bodyPr>
          <a:lstStyle/>
          <a:p>
            <a:r>
              <a:rPr kumimoji="1" lang="ja-JP" altLang="en-US" sz="14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講演</a:t>
            </a:r>
            <a:r>
              <a:rPr kumimoji="1" lang="en-US" altLang="ja-JP" sz="14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1</a:t>
            </a:r>
            <a:r>
              <a:rPr kumimoji="1" lang="ja-JP" altLang="en-US" sz="14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 </a:t>
            </a:r>
            <a:r>
              <a:rPr kumimoji="1" lang="en-US" altLang="ja-JP" sz="12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a:t>
            </a:r>
            <a:r>
              <a:rPr lang="en-US" altLang="ja-JP" sz="12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19:15</a:t>
            </a:r>
            <a:r>
              <a:rPr lang="ja-JP" altLang="en-US" sz="12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a:t>
            </a:r>
            <a:r>
              <a:rPr lang="en-US" altLang="ja-JP" sz="12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19</a:t>
            </a:r>
            <a:r>
              <a:rPr kumimoji="1" lang="en-US" altLang="ja-JP" sz="12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:4</a:t>
            </a:r>
            <a:r>
              <a:rPr lang="en-US" altLang="ja-JP" sz="12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5</a:t>
            </a:r>
            <a:r>
              <a:rPr kumimoji="1" lang="en-US" altLang="ja-JP" sz="12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a:t>
            </a:r>
            <a:endParaRPr lang="ja-JP" altLang="en-US" sz="16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endParaRPr>
          </a:p>
        </p:txBody>
      </p:sp>
      <p:sp>
        <p:nvSpPr>
          <p:cNvPr id="35" name="正方形/長方形 34">
            <a:extLst>
              <a:ext uri="{FF2B5EF4-FFF2-40B4-BE49-F238E27FC236}">
                <a16:creationId xmlns:a16="http://schemas.microsoft.com/office/drawing/2014/main" id="{4519772E-37AE-44B7-8349-C635F5644F14}"/>
              </a:ext>
            </a:extLst>
          </p:cNvPr>
          <p:cNvSpPr/>
          <p:nvPr/>
        </p:nvSpPr>
        <p:spPr>
          <a:xfrm>
            <a:off x="139617" y="3995936"/>
            <a:ext cx="1996059" cy="307777"/>
          </a:xfrm>
          <a:prstGeom prst="rect">
            <a:avLst/>
          </a:prstGeom>
        </p:spPr>
        <p:txBody>
          <a:bodyPr wrap="none">
            <a:spAutoFit/>
          </a:bodyPr>
          <a:lstStyle/>
          <a:p>
            <a:r>
              <a:rPr kumimoji="1" lang="ja-JP" altLang="en-US" sz="14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講演</a:t>
            </a:r>
            <a:r>
              <a:rPr kumimoji="1" lang="en-US" altLang="ja-JP" sz="14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2 </a:t>
            </a:r>
            <a:r>
              <a:rPr kumimoji="1" lang="en-US" altLang="ja-JP" sz="12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a:t>
            </a:r>
            <a:r>
              <a:rPr lang="en-US" altLang="ja-JP" sz="12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19</a:t>
            </a:r>
            <a:r>
              <a:rPr kumimoji="1" lang="en-US" altLang="ja-JP" sz="12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:45</a:t>
            </a:r>
            <a:r>
              <a:rPr kumimoji="1" lang="ja-JP" altLang="en-US" sz="12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a:t>
            </a:r>
            <a:r>
              <a:rPr kumimoji="1" lang="en-US" altLang="ja-JP" sz="12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20:45)</a:t>
            </a:r>
            <a:endParaRPr lang="ja-JP" altLang="en-US" sz="16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endParaRPr>
          </a:p>
        </p:txBody>
      </p:sp>
      <p:sp>
        <p:nvSpPr>
          <p:cNvPr id="38" name="テキスト ボックス 37">
            <a:extLst>
              <a:ext uri="{FF2B5EF4-FFF2-40B4-BE49-F238E27FC236}">
                <a16:creationId xmlns:a16="http://schemas.microsoft.com/office/drawing/2014/main" id="{BDBCDB9C-9AF5-4AD2-9C0E-45DC222F76BE}"/>
              </a:ext>
            </a:extLst>
          </p:cNvPr>
          <p:cNvSpPr txBox="1"/>
          <p:nvPr/>
        </p:nvSpPr>
        <p:spPr>
          <a:xfrm>
            <a:off x="227597" y="4325779"/>
            <a:ext cx="3723776" cy="246221"/>
          </a:xfrm>
          <a:prstGeom prst="rect">
            <a:avLst/>
          </a:prstGeom>
          <a:noFill/>
        </p:spPr>
        <p:txBody>
          <a:bodyPr wrap="none" lIns="0" tIns="0" rIns="0" bIns="0" rtlCol="0">
            <a:spAutoFit/>
          </a:bodyPr>
          <a:lstStyle/>
          <a:p>
            <a:r>
              <a:rPr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座長：イワオ薬局日赤前ミタス伊勢店　</a:t>
            </a:r>
            <a:r>
              <a:rPr lang="ja-JP" altLang="en-US" sz="16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山中 幸典</a:t>
            </a:r>
            <a:r>
              <a:rPr kumimoji="1" lang="en-US" altLang="ja-JP"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 </a:t>
            </a:r>
            <a:r>
              <a:rPr kumimoji="1"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先生</a:t>
            </a:r>
          </a:p>
        </p:txBody>
      </p:sp>
      <p:sp>
        <p:nvSpPr>
          <p:cNvPr id="43" name="テキスト ボックス 42">
            <a:extLst>
              <a:ext uri="{FF2B5EF4-FFF2-40B4-BE49-F238E27FC236}">
                <a16:creationId xmlns:a16="http://schemas.microsoft.com/office/drawing/2014/main" id="{D24B2141-2D45-4813-9B0B-F6243AEF23DE}"/>
              </a:ext>
            </a:extLst>
          </p:cNvPr>
          <p:cNvSpPr txBox="1"/>
          <p:nvPr/>
        </p:nvSpPr>
        <p:spPr>
          <a:xfrm>
            <a:off x="227597" y="5436096"/>
            <a:ext cx="6369755" cy="246221"/>
          </a:xfrm>
          <a:prstGeom prst="rect">
            <a:avLst/>
          </a:prstGeom>
          <a:noFill/>
        </p:spPr>
        <p:txBody>
          <a:bodyPr wrap="square" lIns="0" tIns="0" rIns="0" bIns="0" rtlCol="0">
            <a:spAutoFit/>
          </a:bodyPr>
          <a:lstStyle/>
          <a:p>
            <a:pPr algn="r"/>
            <a:r>
              <a:rPr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演者</a:t>
            </a:r>
            <a:r>
              <a:rPr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sym typeface="Wingdings" panose="05000000000000000000" pitchFamily="2" charset="2"/>
              </a:rPr>
              <a:t>：名古屋市立大学病院　緩和ケアセンター　</a:t>
            </a:r>
            <a:r>
              <a:rPr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助教　</a:t>
            </a:r>
            <a:r>
              <a:rPr lang="ja-JP" altLang="en-US" sz="1600" b="1"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長谷川 貴昭</a:t>
            </a:r>
            <a:r>
              <a:rPr kumimoji="1" lang="ja-JP" altLang="en-US" sz="12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 先生</a:t>
            </a:r>
          </a:p>
        </p:txBody>
      </p:sp>
      <p:sp>
        <p:nvSpPr>
          <p:cNvPr id="44" name="正方形/長方形 43">
            <a:extLst>
              <a:ext uri="{FF2B5EF4-FFF2-40B4-BE49-F238E27FC236}">
                <a16:creationId xmlns:a16="http://schemas.microsoft.com/office/drawing/2014/main" id="{D3D2D1B9-F0AE-4466-99EB-C1EAB72288DF}"/>
              </a:ext>
            </a:extLst>
          </p:cNvPr>
          <p:cNvSpPr/>
          <p:nvPr/>
        </p:nvSpPr>
        <p:spPr>
          <a:xfrm>
            <a:off x="-1" y="2763089"/>
            <a:ext cx="6858001" cy="584775"/>
          </a:xfrm>
          <a:prstGeom prst="rect">
            <a:avLst/>
          </a:prstGeom>
        </p:spPr>
        <p:txBody>
          <a:bodyPr wrap="square">
            <a:spAutoFit/>
          </a:bodyPr>
          <a:lstStyle/>
          <a:p>
            <a:pPr algn="ctr"/>
            <a:r>
              <a:rPr lang="ja-JP" altLang="en-US" sz="1600" b="1" dirty="0">
                <a:solidFill>
                  <a:srgbClr val="F66400"/>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「がん患者におけるせん妄ガイドライン」を使いこなそう！</a:t>
            </a:r>
            <a:endParaRPr lang="en-US" altLang="ja-JP" sz="1600" b="1" dirty="0">
              <a:solidFill>
                <a:srgbClr val="F66400"/>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a:p>
            <a:pPr algn="ctr"/>
            <a:r>
              <a:rPr lang="en-US" altLang="ja-JP" sz="1600" b="1" dirty="0">
                <a:solidFill>
                  <a:srgbClr val="F66400"/>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a:t>
            </a:r>
            <a:r>
              <a:rPr lang="ja-JP" altLang="en-US" sz="1600" b="1" dirty="0">
                <a:solidFill>
                  <a:srgbClr val="F66400"/>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薬剤師の視点から</a:t>
            </a:r>
            <a:r>
              <a:rPr lang="en-US" altLang="ja-JP" sz="1600" b="1" dirty="0">
                <a:solidFill>
                  <a:srgbClr val="F66400"/>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a:t>
            </a:r>
            <a:endParaRPr lang="ja-JP" altLang="en-US" sz="1600" b="1" dirty="0">
              <a:solidFill>
                <a:srgbClr val="F66400"/>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p:txBody>
      </p:sp>
      <p:sp>
        <p:nvSpPr>
          <p:cNvPr id="45" name="正方形/長方形 44">
            <a:extLst>
              <a:ext uri="{FF2B5EF4-FFF2-40B4-BE49-F238E27FC236}">
                <a16:creationId xmlns:a16="http://schemas.microsoft.com/office/drawing/2014/main" id="{F8C10981-605C-4F75-BF92-1F1C6424175E}"/>
              </a:ext>
            </a:extLst>
          </p:cNvPr>
          <p:cNvSpPr/>
          <p:nvPr/>
        </p:nvSpPr>
        <p:spPr>
          <a:xfrm>
            <a:off x="-1" y="4707305"/>
            <a:ext cx="6858001" cy="584775"/>
          </a:xfrm>
          <a:prstGeom prst="rect">
            <a:avLst/>
          </a:prstGeom>
        </p:spPr>
        <p:txBody>
          <a:bodyPr wrap="square">
            <a:spAutoFit/>
          </a:bodyPr>
          <a:lstStyle/>
          <a:p>
            <a:pPr algn="ctr"/>
            <a:r>
              <a:rPr lang="ja-JP" altLang="en-US" sz="1600" b="1" dirty="0">
                <a:solidFill>
                  <a:srgbClr val="F66400"/>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がん患者のせん妄予防とマネジメント </a:t>
            </a:r>
            <a:endParaRPr lang="en-US" altLang="ja-JP" sz="1600" b="1" dirty="0">
              <a:solidFill>
                <a:srgbClr val="F66400"/>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a:p>
            <a:pPr algn="ctr"/>
            <a:r>
              <a:rPr lang="en-US" altLang="ja-JP" sz="1600" b="1" dirty="0">
                <a:solidFill>
                  <a:srgbClr val="F66400"/>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a:t>
            </a:r>
            <a:r>
              <a:rPr lang="ja-JP" altLang="en-US" sz="1600" b="1" dirty="0">
                <a:solidFill>
                  <a:srgbClr val="F66400"/>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新しく改訂されたガイドラインとオピオイドの知見を踏まえて</a:t>
            </a:r>
            <a:r>
              <a:rPr lang="en-US" altLang="ja-JP" sz="1600" b="1" dirty="0">
                <a:solidFill>
                  <a:srgbClr val="F66400"/>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a:t>
            </a:r>
          </a:p>
        </p:txBody>
      </p:sp>
      <p:sp>
        <p:nvSpPr>
          <p:cNvPr id="2" name="正方形/長方形 1">
            <a:extLst>
              <a:ext uri="{FF2B5EF4-FFF2-40B4-BE49-F238E27FC236}">
                <a16:creationId xmlns:a16="http://schemas.microsoft.com/office/drawing/2014/main" id="{88187582-7F89-F7E8-64DD-5AB048C6AD8C}"/>
              </a:ext>
            </a:extLst>
          </p:cNvPr>
          <p:cNvSpPr/>
          <p:nvPr/>
        </p:nvSpPr>
        <p:spPr>
          <a:xfrm>
            <a:off x="3391469" y="7838553"/>
            <a:ext cx="3429000" cy="324897"/>
          </a:xfrm>
          <a:prstGeom prst="rect">
            <a:avLst/>
          </a:prstGeom>
        </p:spPr>
        <p:txBody>
          <a:bodyPr wrap="square" lIns="0" tIns="0" rIns="0" bIns="0">
            <a:spAutoFit/>
          </a:bodyPr>
          <a:lstStyle/>
          <a:p>
            <a:pPr>
              <a:lnSpc>
                <a:spcPts val="1300"/>
              </a:lnSpc>
            </a:pPr>
            <a:r>
              <a:rPr lang="en-US" altLang="ja-JP" sz="900" spc="3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a:t>
            </a:r>
            <a:r>
              <a:rPr lang="ja-JP" altLang="en-US" sz="900" b="1" spc="3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現地参加</a:t>
            </a:r>
            <a:r>
              <a:rPr lang="ja-JP" altLang="en-US" sz="900" spc="3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は参加費として全ての方に</a:t>
            </a:r>
            <a:r>
              <a:rPr lang="en-US" altLang="ja-JP" sz="900" spc="3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500</a:t>
            </a:r>
            <a:r>
              <a:rPr lang="ja-JP" altLang="en-US" sz="900" spc="3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円をお願いしております。</a:t>
            </a:r>
            <a:endParaRPr lang="en-US" altLang="ja-JP" sz="900" spc="3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endParaRPr>
          </a:p>
          <a:p>
            <a:pPr>
              <a:lnSpc>
                <a:spcPts val="1300"/>
              </a:lnSpc>
            </a:pPr>
            <a:r>
              <a:rPr lang="en-US" altLang="ja-JP" sz="900" spc="3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a:t>
            </a:r>
            <a:r>
              <a:rPr lang="ja-JP" altLang="en-US" sz="900" spc="3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会場では軽食をご用意しております。</a:t>
            </a:r>
            <a:endParaRPr lang="en-US" altLang="ja-JP" sz="900" spc="3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endParaRPr>
          </a:p>
        </p:txBody>
      </p:sp>
      <p:sp>
        <p:nvSpPr>
          <p:cNvPr id="3" name="正方形/長方形 2">
            <a:extLst>
              <a:ext uri="{FF2B5EF4-FFF2-40B4-BE49-F238E27FC236}">
                <a16:creationId xmlns:a16="http://schemas.microsoft.com/office/drawing/2014/main" id="{4F68B800-DE73-AE89-85AC-502C4407D410}"/>
              </a:ext>
            </a:extLst>
          </p:cNvPr>
          <p:cNvSpPr/>
          <p:nvPr/>
        </p:nvSpPr>
        <p:spPr>
          <a:xfrm>
            <a:off x="168380" y="7852935"/>
            <a:ext cx="3103706" cy="787370"/>
          </a:xfrm>
          <a:prstGeom prst="rect">
            <a:avLst/>
          </a:prstGeom>
          <a:solidFill>
            <a:schemeClr val="accent6">
              <a:lumMod val="40000"/>
              <a:lumOff val="60000"/>
            </a:schemeClr>
          </a:solidFill>
          <a:ln w="28575">
            <a:solidFill>
              <a:schemeClr val="accent6">
                <a:lumMod val="75000"/>
              </a:schemeClr>
            </a:solidFill>
            <a:prstDash val="sysDash"/>
          </a:ln>
        </p:spPr>
        <p:style>
          <a:lnRef idx="1">
            <a:schemeClr val="accent2"/>
          </a:lnRef>
          <a:fillRef idx="3">
            <a:schemeClr val="accent2"/>
          </a:fillRef>
          <a:effectRef idx="2">
            <a:schemeClr val="accent2"/>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lang="en-US" altLang="ja-JP" sz="400" kern="0" dirty="0">
              <a:solidFill>
                <a:schemeClr val="accent6">
                  <a:lumMod val="75000"/>
                </a:schemeClr>
              </a:solidFill>
              <a:latin typeface="UD デジタル 教科書体 NK-B" panose="02020700000000000000" pitchFamily="18" charset="-128"/>
              <a:ea typeface="UD デジタル 教科書体 NK-B" panose="02020700000000000000" pitchFamily="18"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400" kern="0" dirty="0">
              <a:solidFill>
                <a:schemeClr val="accent6">
                  <a:lumMod val="75000"/>
                </a:schemeClr>
              </a:solidFill>
              <a:latin typeface="UD デジタル 教科書体 NK-B" panose="02020700000000000000" pitchFamily="18" charset="-128"/>
              <a:ea typeface="UD デジタル 教科書体 NK-B" panose="02020700000000000000" pitchFamily="18"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400" kern="0" dirty="0">
              <a:solidFill>
                <a:schemeClr val="accent6">
                  <a:lumMod val="75000"/>
                </a:schemeClr>
              </a:solidFill>
              <a:latin typeface="UD デジタル 教科書体 NK-B" panose="02020700000000000000" pitchFamily="18" charset="-128"/>
              <a:ea typeface="UD デジタル 教科書体 NK-B" panose="02020700000000000000" pitchFamily="18"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200" b="0" i="0" u="none" strike="noStrike" kern="0" cap="none" spc="0" normalizeH="0" baseline="0" noProof="0" dirty="0">
                <a:ln>
                  <a:noFill/>
                </a:ln>
                <a:solidFill>
                  <a:schemeClr val="accent6">
                    <a:lumMod val="75000"/>
                  </a:schemeClr>
                </a:solidFill>
                <a:uLnTx/>
                <a:uFillTx/>
                <a:latin typeface="UD デジタル 教科書体 NK-B" panose="02020700000000000000" pitchFamily="18" charset="-128"/>
                <a:ea typeface="UD デジタル 教科書体 NK-B" panose="02020700000000000000" pitchFamily="18" charset="-128"/>
              </a:rPr>
              <a:t>２次元コード</a:t>
            </a:r>
            <a:r>
              <a:rPr kumimoji="1" lang="ja-JP" altLang="en-US" sz="1200" kern="0" dirty="0">
                <a:solidFill>
                  <a:schemeClr val="accent6">
                    <a:lumMod val="75000"/>
                  </a:schemeClr>
                </a:solidFill>
                <a:latin typeface="UD デジタル 教科書体 NK-B" panose="02020700000000000000" pitchFamily="18" charset="-128"/>
                <a:ea typeface="UD デジタル 教科書体 NK-B" panose="02020700000000000000" pitchFamily="18" charset="-128"/>
              </a:rPr>
              <a:t>よりお願いします </a:t>
            </a:r>
            <a:r>
              <a:rPr lang="ja-JP" altLang="en-US" sz="1200" kern="0" dirty="0">
                <a:solidFill>
                  <a:schemeClr val="accent6">
                    <a:lumMod val="75000"/>
                  </a:schemeClr>
                </a:solidFill>
                <a:latin typeface="UD デジタル 教科書体 NK-B" panose="02020700000000000000" pitchFamily="18" charset="-128"/>
                <a:ea typeface="UD デジタル 教科書体 NK-B" panose="02020700000000000000" pitchFamily="18" charset="-128"/>
              </a:rPr>
              <a:t>☞</a:t>
            </a:r>
            <a:endParaRPr lang="en-US" altLang="ja-JP" sz="1200" kern="0" dirty="0">
              <a:solidFill>
                <a:schemeClr val="accent6">
                  <a:lumMod val="75000"/>
                </a:schemeClr>
              </a:solidFill>
              <a:latin typeface="UD デジタル 教科書体 NK-B" panose="02020700000000000000" pitchFamily="18" charset="-128"/>
              <a:ea typeface="UD デジタル 教科書体 NK-B" panose="02020700000000000000" pitchFamily="18" charset="-128"/>
            </a:endParaRPr>
          </a:p>
          <a:p>
            <a:pPr marL="0" marR="0" lvl="0" indent="0" defTabSz="914400" eaLnBrk="1" fontAlgn="auto" latinLnBrk="0" hangingPunct="1">
              <a:lnSpc>
                <a:spcPct val="100000"/>
              </a:lnSpc>
              <a:spcBef>
                <a:spcPts val="0"/>
              </a:spcBef>
              <a:spcAft>
                <a:spcPts val="0"/>
              </a:spcAft>
              <a:buClrTx/>
              <a:buSzTx/>
              <a:buFontTx/>
              <a:buNone/>
              <a:tabLst/>
              <a:defRPr/>
            </a:pPr>
            <a:r>
              <a:rPr lang="en-US" altLang="ja-JP" sz="1200" kern="0" dirty="0">
                <a:solidFill>
                  <a:schemeClr val="accent6">
                    <a:lumMod val="75000"/>
                  </a:schemeClr>
                </a:solidFill>
                <a:latin typeface="UD デジタル 教科書体 NK-B" panose="02020700000000000000" pitchFamily="18" charset="-128"/>
                <a:ea typeface="UD デジタル 教科書体 NK-B" panose="02020700000000000000" pitchFamily="18" charset="-128"/>
              </a:rPr>
              <a:t>(</a:t>
            </a:r>
            <a:r>
              <a:rPr lang="ja-JP" altLang="en-US" sz="1200" kern="0" dirty="0">
                <a:solidFill>
                  <a:schemeClr val="accent6">
                    <a:lumMod val="75000"/>
                  </a:schemeClr>
                </a:solidFill>
                <a:latin typeface="UD デジタル 教科書体 NK-B" panose="02020700000000000000" pitchFamily="18" charset="-128"/>
                <a:ea typeface="UD デジタル 教科書体 NK-B" panose="02020700000000000000" pitchFamily="18" charset="-128"/>
              </a:rPr>
              <a:t>お申込み締切：</a:t>
            </a:r>
            <a:r>
              <a:rPr lang="en-US" altLang="ja-JP" sz="1200" kern="0" dirty="0">
                <a:solidFill>
                  <a:schemeClr val="accent6">
                    <a:lumMod val="75000"/>
                  </a:schemeClr>
                </a:solidFill>
                <a:latin typeface="UD デジタル 教科書体 NK-B" panose="02020700000000000000" pitchFamily="18" charset="-128"/>
                <a:ea typeface="UD デジタル 教科書体 NK-B" panose="02020700000000000000" pitchFamily="18" charset="-128"/>
              </a:rPr>
              <a:t>12/2)</a:t>
            </a:r>
            <a:endParaRPr kumimoji="1" lang="ja-JP" altLang="en-US" sz="1200" b="0" i="0" u="none" strike="noStrike" kern="0" cap="none" spc="0" normalizeH="0" baseline="0" noProof="0" dirty="0">
              <a:ln>
                <a:noFill/>
              </a:ln>
              <a:solidFill>
                <a:schemeClr val="accent6">
                  <a:lumMod val="75000"/>
                </a:schemeClr>
              </a:solidFill>
              <a:uLnTx/>
              <a:uFillTx/>
              <a:latin typeface="UD デジタル 教科書体 NK-B" panose="02020700000000000000" pitchFamily="18" charset="-128"/>
              <a:ea typeface="UD デジタル 教科書体 NK-B" panose="02020700000000000000" pitchFamily="18"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schemeClr val="accent6">
                    <a:lumMod val="75000"/>
                  </a:schemeClr>
                </a:solidFill>
                <a:uLnTx/>
                <a:uFillTx/>
                <a:latin typeface="UD デジタル 教科書体 NK-B" panose="02020700000000000000" pitchFamily="18" charset="-128"/>
                <a:ea typeface="UD デジタル 教科書体 NK-B" panose="02020700000000000000" pitchFamily="18" charset="-128"/>
              </a:rPr>
              <a:t>メール：</a:t>
            </a:r>
            <a:r>
              <a:rPr kumimoji="1" lang="en-US" altLang="ja-JP" sz="900" b="0" i="0" u="none" strike="noStrike" kern="0" cap="none" spc="0" normalizeH="0" baseline="0" noProof="0" dirty="0">
                <a:ln>
                  <a:noFill/>
                </a:ln>
                <a:solidFill>
                  <a:schemeClr val="accent6">
                    <a:lumMod val="75000"/>
                  </a:schemeClr>
                </a:solidFill>
                <a:uLnTx/>
                <a:uFillTx/>
                <a:latin typeface="UD デジタル 教科書体 NK-B" panose="02020700000000000000" pitchFamily="18" charset="-128"/>
                <a:ea typeface="UD デジタル 教科書体 NK-B" panose="02020700000000000000" pitchFamily="18" charset="-128"/>
              </a:rPr>
              <a:t>yuki.katada@daiichisankyo.com</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200" b="0" i="0" u="none" strike="noStrike" kern="0" cap="none" spc="0" normalizeH="0" baseline="0" noProof="0" dirty="0">
              <a:ln>
                <a:noFill/>
              </a:ln>
              <a:solidFill>
                <a:schemeClr val="accent6">
                  <a:lumMod val="75000"/>
                </a:schemeClr>
              </a:solidFill>
              <a:uLnTx/>
              <a:uFillTx/>
              <a:latin typeface="UD デジタル 教科書体 NK-B" panose="02020700000000000000" pitchFamily="18" charset="-128"/>
              <a:ea typeface="UD デジタル 教科書体 NK-B" panose="02020700000000000000" pitchFamily="18" charset="-128"/>
            </a:endParaRPr>
          </a:p>
        </p:txBody>
      </p:sp>
      <p:sp>
        <p:nvSpPr>
          <p:cNvPr id="4" name="正方形/長方形 3">
            <a:extLst>
              <a:ext uri="{FF2B5EF4-FFF2-40B4-BE49-F238E27FC236}">
                <a16:creationId xmlns:a16="http://schemas.microsoft.com/office/drawing/2014/main" id="{397976E3-80BF-D4F4-5429-1335BFFEBDC5}"/>
              </a:ext>
            </a:extLst>
          </p:cNvPr>
          <p:cNvSpPr/>
          <p:nvPr/>
        </p:nvSpPr>
        <p:spPr>
          <a:xfrm>
            <a:off x="109208" y="7699708"/>
            <a:ext cx="1274897" cy="307777"/>
          </a:xfrm>
          <a:prstGeom prst="rect">
            <a:avLst/>
          </a:prstGeom>
          <a:solidFill>
            <a:schemeClr val="accent6">
              <a:lumMod val="75000"/>
            </a:schemeClr>
          </a:solidFill>
          <a:ln w="38100">
            <a:solidFill>
              <a:schemeClr val="tx1">
                <a:lumMod val="75000"/>
                <a:lumOff val="25000"/>
              </a:schemeClr>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kumimoji="1" lang="ja-JP" altLang="en-US" sz="1200" dirty="0">
                <a:latin typeface="UD デジタル 教科書体 NK-B" panose="02020700000000000000" pitchFamily="18" charset="-128"/>
                <a:ea typeface="UD デジタル 教科書体 NK-B" panose="02020700000000000000" pitchFamily="18" charset="-128"/>
              </a:rPr>
              <a:t>参加お申込み</a:t>
            </a:r>
          </a:p>
        </p:txBody>
      </p:sp>
      <p:sp>
        <p:nvSpPr>
          <p:cNvPr id="9" name="テキスト ボックス 8">
            <a:extLst>
              <a:ext uri="{FF2B5EF4-FFF2-40B4-BE49-F238E27FC236}">
                <a16:creationId xmlns:a16="http://schemas.microsoft.com/office/drawing/2014/main" id="{5764792C-6352-C49B-4C20-11E788B78442}"/>
              </a:ext>
            </a:extLst>
          </p:cNvPr>
          <p:cNvSpPr txBox="1"/>
          <p:nvPr/>
        </p:nvSpPr>
        <p:spPr>
          <a:xfrm>
            <a:off x="3336805" y="8178427"/>
            <a:ext cx="3498046" cy="461665"/>
          </a:xfrm>
          <a:prstGeom prst="rect">
            <a:avLst/>
          </a:prstGeom>
          <a:noFill/>
        </p:spPr>
        <p:txBody>
          <a:bodyPr wrap="square">
            <a:spAutoFit/>
          </a:bodyPr>
          <a:lstStyle/>
          <a:p>
            <a:r>
              <a:rPr lang="ja-JP" altLang="en-US" sz="800" dirty="0">
                <a:solidFill>
                  <a:schemeClr val="tx1">
                    <a:lumMod val="85000"/>
                    <a:lumOff val="15000"/>
                  </a:schemeClr>
                </a:solidFill>
                <a:latin typeface="UD デジタル 教科書体 NK-B" panose="02020700000000000000" pitchFamily="18" charset="-128"/>
                <a:ea typeface="UD デジタル 教科書体 NK-B" panose="02020700000000000000" pitchFamily="18" charset="-128"/>
              </a:rPr>
              <a:t>当日は、ご施設名、ご芳名の記帳をお願い申し上げます。ご記帳いただいたご施設名、ご芳名は医薬品および医学薬学に関する情報提供のために利用させていただくことがございます。</a:t>
            </a:r>
          </a:p>
        </p:txBody>
      </p:sp>
      <p:pic>
        <p:nvPicPr>
          <p:cNvPr id="1028" name="Picture 4">
            <a:extLst>
              <a:ext uri="{FF2B5EF4-FFF2-40B4-BE49-F238E27FC236}">
                <a16:creationId xmlns:a16="http://schemas.microsoft.com/office/drawing/2014/main" id="{F9967675-684B-1A97-9424-0A2F01C8C89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36232" y="7909951"/>
            <a:ext cx="678323" cy="678323"/>
          </a:xfrm>
          <a:prstGeom prst="rect">
            <a:avLst/>
          </a:prstGeom>
          <a:noFill/>
          <a:extLst>
            <a:ext uri="{909E8E84-426E-40DD-AFC4-6F175D3DCCD1}">
              <a14:hiddenFill xmlns:a14="http://schemas.microsoft.com/office/drawing/2010/main">
                <a:solidFill>
                  <a:srgbClr val="FFFFFF"/>
                </a:solidFill>
              </a14:hiddenFill>
            </a:ext>
          </a:extLst>
        </p:spPr>
      </p:pic>
      <p:sp>
        <p:nvSpPr>
          <p:cNvPr id="10" name="テキスト ボックス 9">
            <a:extLst>
              <a:ext uri="{FF2B5EF4-FFF2-40B4-BE49-F238E27FC236}">
                <a16:creationId xmlns:a16="http://schemas.microsoft.com/office/drawing/2014/main" id="{1198D7C7-46F3-DBEF-51EA-B95BBB8AFCDA}"/>
              </a:ext>
            </a:extLst>
          </p:cNvPr>
          <p:cNvSpPr txBox="1"/>
          <p:nvPr/>
        </p:nvSpPr>
        <p:spPr>
          <a:xfrm>
            <a:off x="159450" y="6101423"/>
            <a:ext cx="6581918" cy="1523494"/>
          </a:xfrm>
          <a:prstGeom prst="rect">
            <a:avLst/>
          </a:prstGeom>
          <a:noFill/>
        </p:spPr>
        <p:txBody>
          <a:bodyPr wrap="square">
            <a:spAutoFit/>
          </a:bodyPr>
          <a:lstStyle/>
          <a:p>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日本病院薬剤師会病院薬学認定薬剤師制度</a:t>
            </a:r>
            <a:r>
              <a:rPr kumimoji="1"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a:t>
            </a:r>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領域：</a:t>
            </a:r>
            <a:r>
              <a:rPr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V</a:t>
            </a:r>
            <a:r>
              <a:rPr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ー２</a:t>
            </a:r>
            <a:r>
              <a:rPr kumimoji="1"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a:t>
            </a:r>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として</a:t>
            </a:r>
            <a:r>
              <a:rPr kumimoji="1"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1</a:t>
            </a:r>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単位の申請を予定しております。</a:t>
            </a:r>
          </a:p>
          <a:p>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日本薬剤師研修センター </a:t>
            </a:r>
            <a:r>
              <a:rPr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1</a:t>
            </a:r>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単位を取得しております。</a:t>
            </a:r>
            <a:endParaRPr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endParaRPr>
          </a:p>
          <a:p>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　</a:t>
            </a:r>
            <a:r>
              <a:rPr kumimoji="1"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a:t>
            </a:r>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単位が必要な方はお申込みの際に薬剤師名簿登録番号の記載をお願いします。上記単位はどちらか一方のみ申請可能です。</a:t>
            </a:r>
            <a:endParaRPr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endParaRPr>
          </a:p>
          <a:p>
            <a:r>
              <a:rPr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　</a:t>
            </a:r>
            <a:r>
              <a:rPr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a:t>
            </a:r>
            <a:r>
              <a:rPr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日病薬の単位希望の方は、研修シール廃止に伴い、</a:t>
            </a:r>
            <a:r>
              <a:rPr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WEB</a:t>
            </a:r>
            <a:r>
              <a:rPr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上で研修単位の管理を行います（</a:t>
            </a:r>
            <a:r>
              <a:rPr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HOPESS</a:t>
            </a:r>
            <a:r>
              <a:rPr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研修管理システム）。</a:t>
            </a:r>
          </a:p>
          <a:p>
            <a:r>
              <a:rPr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　　　単位希望の先生は予めシステムへのご登録をお願いいたします。</a:t>
            </a:r>
          </a:p>
          <a:p>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　</a:t>
            </a:r>
            <a:r>
              <a:rPr kumimoji="1"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a:t>
            </a:r>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研修センターの単位を希望の方で、現地参加希望の方はご自身の</a:t>
            </a:r>
            <a:r>
              <a:rPr kumimoji="1"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QR</a:t>
            </a:r>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コードをご持参ください。</a:t>
            </a:r>
            <a:endParaRPr kumimoji="1"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endParaRPr>
          </a:p>
          <a:p>
            <a:r>
              <a:rPr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　</a:t>
            </a:r>
            <a:r>
              <a:rPr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a:t>
            </a:r>
            <a:r>
              <a:rPr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研修センターの単位を希望の方は終了後にアンケートを行います。日病薬の単位を希望の方は終了後にキーワードの入力が必要です。</a:t>
            </a:r>
            <a:endPar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endParaRPr>
          </a:p>
          <a:p>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　</a:t>
            </a:r>
            <a:r>
              <a:rPr kumimoji="1"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※Web</a:t>
            </a:r>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参加の方で三重県病院薬剤師会もしくは三重県薬剤師会の会員、および左記会員以外で単位取得を希望されない方は無料です。</a:t>
            </a:r>
          </a:p>
          <a:p>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　　　現地・</a:t>
            </a:r>
            <a:r>
              <a:rPr kumimoji="1"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Web</a:t>
            </a:r>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参加の方共に会員以外で単位取得を希望される方は</a:t>
            </a:r>
            <a:r>
              <a:rPr kumimoji="1"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3,000</a:t>
            </a:r>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円が必要です。会費のお支払いは事前申し込み後にご連絡します。</a:t>
            </a:r>
            <a:endParaRPr kumimoji="1"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endParaRPr>
          </a:p>
          <a:p>
            <a:endParaRPr kumimoji="1" lang="en-US" altLang="ja-JP" sz="5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endParaRPr>
          </a:p>
          <a:p>
            <a:r>
              <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日本緩和医療薬学会の認定講習会として申請しています。</a:t>
            </a:r>
            <a:endParaRPr kumimoji="1"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endParaRPr>
          </a:p>
          <a:p>
            <a:r>
              <a:rPr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　</a:t>
            </a:r>
            <a:r>
              <a:rPr lang="en-US" altLang="ja-JP"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a:t>
            </a:r>
            <a:r>
              <a:rPr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rPr>
              <a:t>単位が必要な方はお申込みの際に会員番号、薬剤師名簿登録番号の記載をお願いします。</a:t>
            </a:r>
            <a:endParaRPr kumimoji="1" lang="ja-JP" altLang="en-US" sz="800" dirty="0">
              <a:solidFill>
                <a:srgbClr val="F66400"/>
              </a:solidFill>
              <a:latin typeface="UD デジタル 教科書体 NK-B" panose="02020700000000000000" pitchFamily="18" charset="-128"/>
              <a:ea typeface="UD デジタル 教科書体 NK-B" panose="02020700000000000000" pitchFamily="18" charset="-128"/>
              <a:cs typeface="Meiryo UI" pitchFamily="50" charset="-128"/>
            </a:endParaRPr>
          </a:p>
        </p:txBody>
      </p:sp>
    </p:spTree>
    <p:extLst>
      <p:ext uri="{BB962C8B-B14F-4D97-AF65-F5344CB8AC3E}">
        <p14:creationId xmlns:p14="http://schemas.microsoft.com/office/powerpoint/2010/main" val="14609378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x4e26__x3073__x9806_ xmlns="604f3def-9706-4e0d-bd6a-1976fe0d2b8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DB0FB9FB86FEE14F88167A3D697F7AF3" ma:contentTypeVersion="2" ma:contentTypeDescription="新しいドキュメントを作成します。" ma:contentTypeScope="" ma:versionID="797c43a4ba914f13fa95ac60805bec5b">
  <xsd:schema xmlns:xsd="http://www.w3.org/2001/XMLSchema" xmlns:xs="http://www.w3.org/2001/XMLSchema" xmlns:p="http://schemas.microsoft.com/office/2006/metadata/properties" xmlns:ns1="http://schemas.microsoft.com/sharepoint/v3" xmlns:ns2="604f3def-9706-4e0d-bd6a-1976fe0d2b8b" targetNamespace="http://schemas.microsoft.com/office/2006/metadata/properties" ma:root="true" ma:fieldsID="5fd5b5492777d20d5b9f4f588104cd97" ns1:_="" ns2:_="">
    <xsd:import namespace="http://schemas.microsoft.com/sharepoint/v3"/>
    <xsd:import namespace="604f3def-9706-4e0d-bd6a-1976fe0d2b8b"/>
    <xsd:element name="properties">
      <xsd:complexType>
        <xsd:sequence>
          <xsd:element name="documentManagement">
            <xsd:complexType>
              <xsd:all>
                <xsd:element ref="ns1:PublishingStartDate" minOccurs="0"/>
                <xsd:element ref="ns1:PublishingExpirationDate" minOccurs="0"/>
                <xsd:element ref="ns2:_x4e26__x3073__x9806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04f3def-9706-4e0d-bd6a-1976fe0d2b8b" elementFormDefault="qualified">
    <xsd:import namespace="http://schemas.microsoft.com/office/2006/documentManagement/types"/>
    <xsd:import namespace="http://schemas.microsoft.com/office/infopath/2007/PartnerControls"/>
    <xsd:element name="_x4e26__x3073__x9806_" ma:index="10" nillable="true" ma:displayName="並び順" ma:internalName="_x4e26__x3073__x9806_">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B20489-9BE4-4A86-82D9-069E2910D9DE}">
  <ds:schemaRefs>
    <ds:schemaRef ds:uri="http://schemas.microsoft.com/office/2006/metadata/properties"/>
    <ds:schemaRef ds:uri="http://www.w3.org/2000/xmlns/"/>
    <ds:schemaRef ds:uri="http://schemas.microsoft.com/sharepoint/v3"/>
    <ds:schemaRef ds:uri="http://www.w3.org/2001/XMLSchema-instance"/>
    <ds:schemaRef ds:uri="604f3def-9706-4e0d-bd6a-1976fe0d2b8b"/>
  </ds:schemaRefs>
</ds:datastoreItem>
</file>

<file path=customXml/itemProps2.xml><?xml version="1.0" encoding="utf-8"?>
<ds:datastoreItem xmlns:ds="http://schemas.openxmlformats.org/officeDocument/2006/customXml" ds:itemID="{A0615BDC-2513-4485-B038-17CFC4DC21AF}">
  <ds:schemaRefs>
    <ds:schemaRef ds:uri="http://schemas.microsoft.com/sharepoint/v3/contenttype/forms"/>
  </ds:schemaRefs>
</ds:datastoreItem>
</file>

<file path=customXml/itemProps3.xml><?xml version="1.0" encoding="utf-8"?>
<ds:datastoreItem xmlns:ds="http://schemas.openxmlformats.org/officeDocument/2006/customXml" ds:itemID="{74FB9730-8332-4938-9B2A-768F897D4BC6}">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 ds:uri="604f3def-9706-4e0d-bd6a-1976fe0d2b8b"/>
  </ds:schemaRefs>
</ds:datastoreItem>
</file>

<file path=docProps/app.xml><?xml version="1.0" encoding="utf-8"?>
<Properties xmlns="http://schemas.openxmlformats.org/officeDocument/2006/extended-properties" xmlns:vt="http://schemas.openxmlformats.org/officeDocument/2006/docPropsVTypes">
  <TotalTime>4655</TotalTime>
  <Words>490</Words>
  <Application>Microsoft Office PowerPoint</Application>
  <PresentationFormat>画面に合わせる (4:3)</PresentationFormat>
  <Paragraphs>41</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Company>DAIICHI SANKYO CO.,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MATSUZAKI FUMIKO / 松崎 芙美子</dc:creator>
  <cp:lastModifiedBy>幸典 山中</cp:lastModifiedBy>
  <cp:revision>187</cp:revision>
  <cp:lastPrinted>2025-08-26T03:50:18Z</cp:lastPrinted>
  <dcterms:created xsi:type="dcterms:W3CDTF">2017-05-18T07:42:24Z</dcterms:created>
  <dcterms:modified xsi:type="dcterms:W3CDTF">2025-10-18T04:08:46Z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0x010100DB0FB9FB86FEE14F88167A3D697F7AF3</vt:lpwstr>
  </property>
</Properties>
</file>