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sldIdLst>
    <p:sldId id="263" r:id="rId2"/>
  </p:sldIdLst>
  <p:sldSz cx="6858000" cy="9906000" type="A4"/>
  <p:notesSz cx="6807200" cy="9939338"/>
  <p:defaultTextStyle>
    <a:defPPr>
      <a:defRPr lang="ja-JP"/>
    </a:defPPr>
    <a:lvl1pPr marL="0" algn="l" defTabSz="914373" rtl="0" eaLnBrk="1" latinLnBrk="0" hangingPunct="1">
      <a:defRPr kumimoji="1" sz="1800" kern="1200">
        <a:solidFill>
          <a:schemeClr val="tx1"/>
        </a:solidFill>
        <a:latin typeface="+mn-lt"/>
        <a:ea typeface="+mn-ea"/>
        <a:cs typeface="+mn-cs"/>
      </a:defRPr>
    </a:lvl1pPr>
    <a:lvl2pPr marL="457187" algn="l" defTabSz="914373" rtl="0" eaLnBrk="1" latinLnBrk="0" hangingPunct="1">
      <a:defRPr kumimoji="1" sz="1800" kern="1200">
        <a:solidFill>
          <a:schemeClr val="tx1"/>
        </a:solidFill>
        <a:latin typeface="+mn-lt"/>
        <a:ea typeface="+mn-ea"/>
        <a:cs typeface="+mn-cs"/>
      </a:defRPr>
    </a:lvl2pPr>
    <a:lvl3pPr marL="914373" algn="l" defTabSz="914373" rtl="0" eaLnBrk="1" latinLnBrk="0" hangingPunct="1">
      <a:defRPr kumimoji="1" sz="1800" kern="1200">
        <a:solidFill>
          <a:schemeClr val="tx1"/>
        </a:solidFill>
        <a:latin typeface="+mn-lt"/>
        <a:ea typeface="+mn-ea"/>
        <a:cs typeface="+mn-cs"/>
      </a:defRPr>
    </a:lvl3pPr>
    <a:lvl4pPr marL="1371560" algn="l" defTabSz="914373" rtl="0" eaLnBrk="1" latinLnBrk="0" hangingPunct="1">
      <a:defRPr kumimoji="1" sz="1800" kern="1200">
        <a:solidFill>
          <a:schemeClr val="tx1"/>
        </a:solidFill>
        <a:latin typeface="+mn-lt"/>
        <a:ea typeface="+mn-ea"/>
        <a:cs typeface="+mn-cs"/>
      </a:defRPr>
    </a:lvl4pPr>
    <a:lvl5pPr marL="1828747" algn="l" defTabSz="914373" rtl="0" eaLnBrk="1" latinLnBrk="0" hangingPunct="1">
      <a:defRPr kumimoji="1" sz="1800" kern="1200">
        <a:solidFill>
          <a:schemeClr val="tx1"/>
        </a:solidFill>
        <a:latin typeface="+mn-lt"/>
        <a:ea typeface="+mn-ea"/>
        <a:cs typeface="+mn-cs"/>
      </a:defRPr>
    </a:lvl5pPr>
    <a:lvl6pPr marL="2285933" algn="l" defTabSz="914373" rtl="0" eaLnBrk="1" latinLnBrk="0" hangingPunct="1">
      <a:defRPr kumimoji="1" sz="1800" kern="1200">
        <a:solidFill>
          <a:schemeClr val="tx1"/>
        </a:solidFill>
        <a:latin typeface="+mn-lt"/>
        <a:ea typeface="+mn-ea"/>
        <a:cs typeface="+mn-cs"/>
      </a:defRPr>
    </a:lvl6pPr>
    <a:lvl7pPr marL="2743120" algn="l" defTabSz="914373" rtl="0" eaLnBrk="1" latinLnBrk="0" hangingPunct="1">
      <a:defRPr kumimoji="1" sz="1800" kern="1200">
        <a:solidFill>
          <a:schemeClr val="tx1"/>
        </a:solidFill>
        <a:latin typeface="+mn-lt"/>
        <a:ea typeface="+mn-ea"/>
        <a:cs typeface="+mn-cs"/>
      </a:defRPr>
    </a:lvl7pPr>
    <a:lvl8pPr marL="3200307" algn="l" defTabSz="914373" rtl="0" eaLnBrk="1" latinLnBrk="0" hangingPunct="1">
      <a:defRPr kumimoji="1" sz="1800" kern="1200">
        <a:solidFill>
          <a:schemeClr val="tx1"/>
        </a:solidFill>
        <a:latin typeface="+mn-lt"/>
        <a:ea typeface="+mn-ea"/>
        <a:cs typeface="+mn-cs"/>
      </a:defRPr>
    </a:lvl8pPr>
    <a:lvl9pPr marL="3657494" algn="l" defTabSz="914373"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09" userDrawn="1">
          <p15:clr>
            <a:srgbClr val="A4A3A4"/>
          </p15:clr>
        </p15:guide>
        <p15:guide id="2" pos="388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21"/>
    <a:srgbClr val="424242"/>
    <a:srgbClr val="009193"/>
    <a:srgbClr val="EE6000"/>
    <a:srgbClr val="0C2D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72"/>
    <p:restoredTop sz="95439" autoAdjust="0"/>
  </p:normalViewPr>
  <p:slideViewPr>
    <p:cSldViewPr>
      <p:cViewPr varScale="1">
        <p:scale>
          <a:sx n="64" d="100"/>
          <a:sy n="64" d="100"/>
        </p:scale>
        <p:origin x="2474" y="55"/>
      </p:cViewPr>
      <p:guideLst>
        <p:guide orient="horz" pos="4209"/>
        <p:guide pos="388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7"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058"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F7674AC-D9F0-4E5D-B7E8-D4006AD47AE6}" type="datetimeFigureOut">
              <a:rPr kumimoji="1" lang="ja-JP" altLang="en-US" smtClean="0"/>
              <a:t>2026/3/23</a:t>
            </a:fld>
            <a:endParaRPr kumimoji="1" lang="ja-JP" altLang="en-US"/>
          </a:p>
        </p:txBody>
      </p:sp>
      <p:sp>
        <p:nvSpPr>
          <p:cNvPr id="1059"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060"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062"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BD4783A-D5C2-4122-B342-8347D09EA457}" type="slidenum">
              <a:rPr kumimoji="1" lang="ja-JP" altLang="en-US" smtClean="0"/>
              <a:t>‹#›</a:t>
            </a:fld>
            <a:endParaRPr kumimoji="1" lang="ja-JP" altLang="en-US"/>
          </a:p>
        </p:txBody>
      </p:sp>
    </p:spTree>
    <p:extLst>
      <p:ext uri="{BB962C8B-B14F-4D97-AF65-F5344CB8AC3E}">
        <p14:creationId xmlns:p14="http://schemas.microsoft.com/office/powerpoint/2010/main" val="2285802344"/>
      </p:ext>
    </p:extLst>
  </p:cSld>
  <p:clrMap bg1="lt1" tx1="dk1" bg2="lt2" tx2="dk2" accent1="accent1" accent2="accent2" accent3="accent3" accent4="accent4" accent5="accent5" accent6="accent6" hlink="hlink" folHlink="folHlink"/>
  <p:notesStyle>
    <a:lvl1pPr marL="0" algn="l" defTabSz="914373" rtl="0" eaLnBrk="1" latinLnBrk="0" hangingPunct="1">
      <a:defRPr kumimoji="1" sz="1200" kern="1200">
        <a:solidFill>
          <a:schemeClr val="tx1"/>
        </a:solidFill>
        <a:latin typeface="+mn-lt"/>
        <a:ea typeface="+mn-ea"/>
        <a:cs typeface="+mn-cs"/>
      </a:defRPr>
    </a:lvl1pPr>
    <a:lvl2pPr marL="457187" algn="l" defTabSz="914373" rtl="0" eaLnBrk="1" latinLnBrk="0" hangingPunct="1">
      <a:defRPr kumimoji="1" sz="1200" kern="1200">
        <a:solidFill>
          <a:schemeClr val="tx1"/>
        </a:solidFill>
        <a:latin typeface="+mn-lt"/>
        <a:ea typeface="+mn-ea"/>
        <a:cs typeface="+mn-cs"/>
      </a:defRPr>
    </a:lvl2pPr>
    <a:lvl3pPr marL="914373" algn="l" defTabSz="914373" rtl="0" eaLnBrk="1" latinLnBrk="0" hangingPunct="1">
      <a:defRPr kumimoji="1" sz="1200" kern="1200">
        <a:solidFill>
          <a:schemeClr val="tx1"/>
        </a:solidFill>
        <a:latin typeface="+mn-lt"/>
        <a:ea typeface="+mn-ea"/>
        <a:cs typeface="+mn-cs"/>
      </a:defRPr>
    </a:lvl3pPr>
    <a:lvl4pPr marL="1371560" algn="l" defTabSz="914373" rtl="0" eaLnBrk="1" latinLnBrk="0" hangingPunct="1">
      <a:defRPr kumimoji="1" sz="1200" kern="1200">
        <a:solidFill>
          <a:schemeClr val="tx1"/>
        </a:solidFill>
        <a:latin typeface="+mn-lt"/>
        <a:ea typeface="+mn-ea"/>
        <a:cs typeface="+mn-cs"/>
      </a:defRPr>
    </a:lvl4pPr>
    <a:lvl5pPr marL="1828747" algn="l" defTabSz="914373" rtl="0" eaLnBrk="1" latinLnBrk="0" hangingPunct="1">
      <a:defRPr kumimoji="1" sz="1200" kern="1200">
        <a:solidFill>
          <a:schemeClr val="tx1"/>
        </a:solidFill>
        <a:latin typeface="+mn-lt"/>
        <a:ea typeface="+mn-ea"/>
        <a:cs typeface="+mn-cs"/>
      </a:defRPr>
    </a:lvl5pPr>
    <a:lvl6pPr marL="2285933"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D4783A-D5C2-4122-B342-8347D09EA457}" type="slidenum">
              <a:rPr kumimoji="1" lang="ja-JP" altLang="en-US" smtClean="0"/>
              <a:t>1</a:t>
            </a:fld>
            <a:endParaRPr kumimoji="1" lang="ja-JP" altLang="en-US"/>
          </a:p>
        </p:txBody>
      </p:sp>
    </p:spTree>
    <p:extLst>
      <p:ext uri="{BB962C8B-B14F-4D97-AF65-F5344CB8AC3E}">
        <p14:creationId xmlns:p14="http://schemas.microsoft.com/office/powerpoint/2010/main" val="649897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94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講演会用_5">
    <p:spTree>
      <p:nvGrpSpPr>
        <p:cNvPr id="1" name=""/>
        <p:cNvGrpSpPr/>
        <p:nvPr/>
      </p:nvGrpSpPr>
      <p:grpSpPr>
        <a:xfrm>
          <a:off x="0" y="0"/>
          <a:ext cx="0" cy="0"/>
          <a:chOff x="0" y="0"/>
          <a:chExt cx="0" cy="0"/>
        </a:xfrm>
      </p:grpSpPr>
      <p:pic>
        <p:nvPicPr>
          <p:cNvPr id="1028" name="図 5" descr="水, 女性, スキー, 立つ が含まれている画像_x000a__x000a_自動的に生成された説明"/>
          <p:cNvPicPr>
            <a:picLocks noChangeAspect="1"/>
          </p:cNvPicPr>
          <p:nvPr userDrawn="1"/>
        </p:nvPicPr>
        <p:blipFill>
          <a:blip r:embed="rId2"/>
          <a:stretch>
            <a:fillRect/>
          </a:stretch>
        </p:blipFill>
        <p:spPr>
          <a:xfrm>
            <a:off x="1" y="-35807"/>
            <a:ext cx="6863399" cy="9927929"/>
          </a:xfrm>
          <a:prstGeom prst="rect">
            <a:avLst/>
          </a:prstGeom>
        </p:spPr>
      </p:pic>
      <p:sp>
        <p:nvSpPr>
          <p:cNvPr id="1029" name="タイトル 1"/>
          <p:cNvSpPr>
            <a:spLocks noGrp="1"/>
          </p:cNvSpPr>
          <p:nvPr>
            <p:ph type="title" hasCustomPrompt="1"/>
          </p:nvPr>
        </p:nvSpPr>
        <p:spPr>
          <a:xfrm>
            <a:off x="21676" y="483778"/>
            <a:ext cx="6817693" cy="894156"/>
          </a:xfrm>
        </p:spPr>
        <p:txBody>
          <a:bodyPr/>
          <a:lstStyle>
            <a:lvl1pPr>
              <a:defRPr sz="4353" b="1">
                <a:solidFill>
                  <a:srgbClr val="036478"/>
                </a:solidFill>
              </a:defRPr>
            </a:lvl1pPr>
          </a:lstStyle>
          <a:p>
            <a:r>
              <a:rPr kumimoji="1" lang="ja-JP" altLang="en-US" dirty="0"/>
              <a:t>学術講演会</a:t>
            </a:r>
          </a:p>
        </p:txBody>
      </p:sp>
      <p:sp>
        <p:nvSpPr>
          <p:cNvPr id="1030" name="縦書きコンテンツ プレースホルダー 3"/>
          <p:cNvSpPr>
            <a:spLocks noGrp="1"/>
          </p:cNvSpPr>
          <p:nvPr>
            <p:ph orient="vert" sz="quarter" idx="52" hasCustomPrompt="1"/>
          </p:nvPr>
        </p:nvSpPr>
        <p:spPr>
          <a:xfrm>
            <a:off x="1439637" y="1740945"/>
            <a:ext cx="5091586" cy="644658"/>
          </a:xfrm>
        </p:spPr>
        <p:txBody>
          <a:bodyPr vert="horz"/>
          <a:lstStyle>
            <a:lvl1pPr marL="0" marR="0" indent="0" algn="l" defTabSz="423226" rtl="0" eaLnBrk="0" fontAlgn="base" latinLnBrk="0" hangingPunct="0">
              <a:lnSpc>
                <a:spcPct val="100000"/>
              </a:lnSpc>
              <a:spcBef>
                <a:spcPct val="20000"/>
              </a:spcBef>
              <a:spcAft>
                <a:spcPct val="0"/>
              </a:spcAft>
              <a:buClrTx/>
              <a:buSzTx/>
              <a:buFont typeface="Arial" charset="0"/>
              <a:buNone/>
              <a:tabLst/>
              <a:defRPr sz="163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en-US" altLang="ja-JP" dirty="0"/>
              <a:t>2022</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1031" name="縦書きコンテンツ プレースホルダー 3"/>
          <p:cNvSpPr>
            <a:spLocks noGrp="1"/>
          </p:cNvSpPr>
          <p:nvPr>
            <p:ph orient="vert" sz="quarter" idx="53" hasCustomPrompt="1"/>
          </p:nvPr>
        </p:nvSpPr>
        <p:spPr>
          <a:xfrm>
            <a:off x="1439637" y="2371759"/>
            <a:ext cx="5091586" cy="360698"/>
          </a:xfrm>
        </p:spPr>
        <p:txBody>
          <a:bodyPr vert="horz"/>
          <a:lstStyle>
            <a:lvl1pPr marL="0" indent="0" algn="l">
              <a:buNone/>
              <a:defRPr sz="1995"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□□ホテル大鵬の間</a:t>
            </a:r>
            <a:r>
              <a:rPr kumimoji="1" lang="en-US" altLang="ja-JP" dirty="0"/>
              <a:t>【A-1】</a:t>
            </a:r>
            <a:endParaRPr kumimoji="1" lang="ja-JP" altLang="en-US" dirty="0"/>
          </a:p>
        </p:txBody>
      </p:sp>
      <p:sp>
        <p:nvSpPr>
          <p:cNvPr id="1032" name="縦書きコンテンツ プレースホルダー 3"/>
          <p:cNvSpPr>
            <a:spLocks noGrp="1"/>
          </p:cNvSpPr>
          <p:nvPr>
            <p:ph orient="vert" sz="quarter" idx="54" hasCustomPrompt="1"/>
          </p:nvPr>
        </p:nvSpPr>
        <p:spPr>
          <a:xfrm>
            <a:off x="1439637" y="2709455"/>
            <a:ext cx="5091586" cy="318163"/>
          </a:xfrm>
        </p:spPr>
        <p:txBody>
          <a:bodyPr vert="horz"/>
          <a:lstStyle>
            <a:lvl1pPr marL="0" indent="0" algn="l">
              <a:buNone/>
              <a:defRPr sz="1088"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住所 □□□□□□□□　</a:t>
            </a:r>
            <a:r>
              <a:rPr kumimoji="1" lang="en-US" altLang="ja-JP" dirty="0"/>
              <a:t>TEL : 00-0000-0000</a:t>
            </a:r>
            <a:endParaRPr kumimoji="1" lang="ja-JP" altLang="en-US" dirty="0"/>
          </a:p>
        </p:txBody>
      </p:sp>
      <p:sp>
        <p:nvSpPr>
          <p:cNvPr id="1033" name="縦書きコンテンツ プレースホルダー 3"/>
          <p:cNvSpPr>
            <a:spLocks noGrp="1"/>
          </p:cNvSpPr>
          <p:nvPr>
            <p:ph orient="vert" sz="quarter" idx="55" hasCustomPrompt="1"/>
          </p:nvPr>
        </p:nvSpPr>
        <p:spPr>
          <a:xfrm>
            <a:off x="1655093" y="2984497"/>
            <a:ext cx="4876130"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34" name="縦書きコンテンツ プレースホルダー 3"/>
          <p:cNvSpPr>
            <a:spLocks noGrp="1"/>
          </p:cNvSpPr>
          <p:nvPr>
            <p:ph orient="vert" sz="quarter" idx="56" hasCustomPrompt="1"/>
          </p:nvPr>
        </p:nvSpPr>
        <p:spPr>
          <a:xfrm>
            <a:off x="1655093" y="3330272"/>
            <a:ext cx="4876130" cy="283968"/>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35" name="コンテンツ プレースホルダー 6"/>
          <p:cNvSpPr>
            <a:spLocks noGrp="1"/>
          </p:cNvSpPr>
          <p:nvPr>
            <p:ph sz="quarter" idx="60" hasCustomPrompt="1"/>
          </p:nvPr>
        </p:nvSpPr>
        <p:spPr>
          <a:xfrm>
            <a:off x="1655094" y="3800163"/>
            <a:ext cx="4876130" cy="430526"/>
          </a:xfrm>
        </p:spPr>
        <p:txBody>
          <a:bodyPr/>
          <a:lstStyle>
            <a:lvl1pPr marL="0" indent="0" algn="l">
              <a:buNone/>
              <a:defRPr sz="2267" b="1">
                <a:solidFill>
                  <a:srgbClr val="036478"/>
                </a:solidFill>
                <a:latin typeface="+mn-ea"/>
                <a:ea typeface="+mn-ea"/>
              </a:defRPr>
            </a:lvl1pPr>
            <a:lvl2pPr marL="423226" indent="0">
              <a:buNone/>
              <a:defRPr>
                <a:latin typeface="+mn-ea"/>
                <a:ea typeface="+mn-ea"/>
              </a:defRPr>
            </a:lvl2pPr>
            <a:lvl3pPr marL="847892" indent="0">
              <a:buNone/>
              <a:defRPr>
                <a:latin typeface="+mn-ea"/>
                <a:ea typeface="+mn-ea"/>
              </a:defRPr>
            </a:lvl3pPr>
            <a:lvl4pPr marL="1272558" indent="0">
              <a:buNone/>
              <a:defRPr>
                <a:latin typeface="+mn-ea"/>
                <a:ea typeface="+mn-ea"/>
              </a:defRPr>
            </a:lvl4pPr>
            <a:lvl5pPr marL="1697223" indent="0">
              <a:buNone/>
              <a:defRPr>
                <a:latin typeface="+mn-ea"/>
                <a:ea typeface="+mn-ea"/>
              </a:defRPr>
            </a:lvl5pPr>
          </a:lstStyle>
          <a:p>
            <a:pPr lvl="0"/>
            <a:r>
              <a:rPr kumimoji="1" lang="ja-JP" altLang="en-US" dirty="0"/>
              <a:t>講演タイトル■■■■■■■</a:t>
            </a:r>
          </a:p>
        </p:txBody>
      </p:sp>
      <p:sp>
        <p:nvSpPr>
          <p:cNvPr id="1036" name="縦書きコンテンツ プレースホルダー 3"/>
          <p:cNvSpPr>
            <a:spLocks noGrp="1"/>
          </p:cNvSpPr>
          <p:nvPr>
            <p:ph orient="vert" sz="quarter" idx="63" hasCustomPrompt="1"/>
          </p:nvPr>
        </p:nvSpPr>
        <p:spPr>
          <a:xfrm>
            <a:off x="1655093" y="8614592"/>
            <a:ext cx="2722579" cy="238069"/>
          </a:xfrm>
        </p:spPr>
        <p:txBody>
          <a:bodyPr vert="horz"/>
          <a:lstStyle>
            <a:lvl1pPr marL="0" indent="0" algn="l">
              <a:buNone/>
              <a:defRPr sz="997"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marL="0" marR="0" lvl="0" indent="0" algn="l" defTabSz="423226" rtl="0" eaLnBrk="0" fontAlgn="base" latinLnBrk="0" hangingPunct="0">
              <a:lnSpc>
                <a:spcPct val="100000"/>
              </a:lnSpc>
              <a:spcBef>
                <a:spcPct val="20000"/>
              </a:spcBef>
              <a:spcAft>
                <a:spcPct val="0"/>
              </a:spcAft>
              <a:buClrTx/>
              <a:buSzTx/>
              <a:buFont typeface="Arial" charset="0"/>
              <a:buNone/>
              <a:tabLst/>
              <a:defRPr/>
            </a:pPr>
            <a:r>
              <a:rPr kumimoji="1" lang="ja-JP" altLang="en-US" dirty="0"/>
              <a:t>□□□□□□□□</a:t>
            </a:r>
          </a:p>
        </p:txBody>
      </p:sp>
      <p:sp>
        <p:nvSpPr>
          <p:cNvPr id="1037" name="コンテンツ プレースホルダー 6"/>
          <p:cNvSpPr>
            <a:spLocks noGrp="1"/>
          </p:cNvSpPr>
          <p:nvPr>
            <p:ph sz="quarter" idx="64" hasCustomPrompt="1"/>
          </p:nvPr>
        </p:nvSpPr>
        <p:spPr>
          <a:xfrm>
            <a:off x="1655094" y="6275773"/>
            <a:ext cx="4876130" cy="430526"/>
          </a:xfrm>
        </p:spPr>
        <p:txBody>
          <a:bodyPr/>
          <a:lstStyle>
            <a:lvl1pPr marL="0" indent="0" algn="l">
              <a:buNone/>
              <a:defRPr sz="2267" b="1">
                <a:solidFill>
                  <a:srgbClr val="036478"/>
                </a:solidFill>
                <a:latin typeface="+mn-ea"/>
                <a:ea typeface="+mn-ea"/>
              </a:defRPr>
            </a:lvl1pPr>
            <a:lvl2pPr marL="423226" indent="0">
              <a:buNone/>
              <a:defRPr>
                <a:latin typeface="+mn-ea"/>
                <a:ea typeface="+mn-ea"/>
              </a:defRPr>
            </a:lvl2pPr>
            <a:lvl3pPr marL="847892" indent="0">
              <a:buNone/>
              <a:defRPr>
                <a:latin typeface="+mn-ea"/>
                <a:ea typeface="+mn-ea"/>
              </a:defRPr>
            </a:lvl3pPr>
            <a:lvl4pPr marL="1272558" indent="0">
              <a:buNone/>
              <a:defRPr>
                <a:latin typeface="+mn-ea"/>
                <a:ea typeface="+mn-ea"/>
              </a:defRPr>
            </a:lvl4pPr>
            <a:lvl5pPr marL="1697223" indent="0">
              <a:buNone/>
              <a:defRPr>
                <a:latin typeface="+mn-ea"/>
                <a:ea typeface="+mn-ea"/>
              </a:defRPr>
            </a:lvl5pPr>
          </a:lstStyle>
          <a:p>
            <a:pPr lvl="0"/>
            <a:r>
              <a:rPr kumimoji="1" lang="ja-JP" altLang="en-US" dirty="0"/>
              <a:t>講演タイトル■■■■■■■</a:t>
            </a:r>
          </a:p>
        </p:txBody>
      </p:sp>
      <p:sp>
        <p:nvSpPr>
          <p:cNvPr id="1038" name="縦書きコンテンツ プレースホルダー 3"/>
          <p:cNvSpPr>
            <a:spLocks noGrp="1"/>
          </p:cNvSpPr>
          <p:nvPr>
            <p:ph orient="vert" sz="quarter" idx="65" hasCustomPrompt="1"/>
          </p:nvPr>
        </p:nvSpPr>
        <p:spPr>
          <a:xfrm>
            <a:off x="2435305" y="4260048"/>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39" name="縦書きコンテンツ プレースホルダー 3"/>
          <p:cNvSpPr>
            <a:spLocks noGrp="1"/>
          </p:cNvSpPr>
          <p:nvPr>
            <p:ph orient="vert" sz="quarter" idx="66" hasCustomPrompt="1"/>
          </p:nvPr>
        </p:nvSpPr>
        <p:spPr>
          <a:xfrm>
            <a:off x="2435305" y="4627567"/>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40" name="縦書きコンテンツ プレースホルダー 3"/>
          <p:cNvSpPr>
            <a:spLocks noGrp="1"/>
          </p:cNvSpPr>
          <p:nvPr>
            <p:ph orient="vert" sz="quarter" idx="67" hasCustomPrompt="1"/>
          </p:nvPr>
        </p:nvSpPr>
        <p:spPr>
          <a:xfrm>
            <a:off x="2435305" y="4876864"/>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41" name="縦書きコンテンツ プレースホルダー 3"/>
          <p:cNvSpPr>
            <a:spLocks noGrp="1"/>
          </p:cNvSpPr>
          <p:nvPr>
            <p:ph orient="vert" sz="quarter" idx="68" hasCustomPrompt="1"/>
          </p:nvPr>
        </p:nvSpPr>
        <p:spPr>
          <a:xfrm>
            <a:off x="2435305" y="5244383"/>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42" name="縦書きコンテンツ プレースホルダー 3"/>
          <p:cNvSpPr>
            <a:spLocks noGrp="1"/>
          </p:cNvSpPr>
          <p:nvPr>
            <p:ph orient="vert" sz="quarter" idx="69" hasCustomPrompt="1"/>
          </p:nvPr>
        </p:nvSpPr>
        <p:spPr>
          <a:xfrm>
            <a:off x="2435305" y="5481512"/>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43" name="縦書きコンテンツ プレースホルダー 3"/>
          <p:cNvSpPr>
            <a:spLocks noGrp="1"/>
          </p:cNvSpPr>
          <p:nvPr>
            <p:ph orient="vert" sz="quarter" idx="70" hasCustomPrompt="1"/>
          </p:nvPr>
        </p:nvSpPr>
        <p:spPr>
          <a:xfrm>
            <a:off x="2435305" y="5849031"/>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44" name="縦書きコンテンツ プレースホルダー 3"/>
          <p:cNvSpPr>
            <a:spLocks noGrp="1"/>
          </p:cNvSpPr>
          <p:nvPr>
            <p:ph orient="vert" sz="quarter" idx="71" hasCustomPrompt="1"/>
          </p:nvPr>
        </p:nvSpPr>
        <p:spPr>
          <a:xfrm>
            <a:off x="2435305" y="6735506"/>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45" name="縦書きコンテンツ プレースホルダー 3"/>
          <p:cNvSpPr>
            <a:spLocks noGrp="1"/>
          </p:cNvSpPr>
          <p:nvPr>
            <p:ph orient="vert" sz="quarter" idx="72" hasCustomPrompt="1"/>
          </p:nvPr>
        </p:nvSpPr>
        <p:spPr>
          <a:xfrm>
            <a:off x="2435305" y="7719842"/>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46" name="縦書きコンテンツ プレースホルダー 3"/>
          <p:cNvSpPr>
            <a:spLocks noGrp="1"/>
          </p:cNvSpPr>
          <p:nvPr>
            <p:ph orient="vert" sz="quarter" idx="73" hasCustomPrompt="1"/>
          </p:nvPr>
        </p:nvSpPr>
        <p:spPr>
          <a:xfrm>
            <a:off x="2435305" y="7956971"/>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47" name="縦書きコンテンツ プレースホルダー 3"/>
          <p:cNvSpPr>
            <a:spLocks noGrp="1"/>
          </p:cNvSpPr>
          <p:nvPr>
            <p:ph orient="vert" sz="quarter" idx="74" hasCustomPrompt="1"/>
          </p:nvPr>
        </p:nvSpPr>
        <p:spPr>
          <a:xfrm>
            <a:off x="2435305" y="8324490"/>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48" name="縦書きコンテンツ プレースホルダー 3"/>
          <p:cNvSpPr>
            <a:spLocks noGrp="1"/>
          </p:cNvSpPr>
          <p:nvPr>
            <p:ph orient="vert" sz="quarter" idx="75" hasCustomPrompt="1"/>
          </p:nvPr>
        </p:nvSpPr>
        <p:spPr>
          <a:xfrm>
            <a:off x="2435305" y="7352323"/>
            <a:ext cx="4095919" cy="430526"/>
          </a:xfrm>
        </p:spPr>
        <p:txBody>
          <a:bodyPr vert="horz"/>
          <a:lstStyle>
            <a:lvl1pPr marL="0" indent="0" algn="l">
              <a:buNone/>
              <a:defRPr sz="2176"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大鵬 太郎　先生</a:t>
            </a:r>
            <a:endParaRPr kumimoji="1" lang="ja-JP" altLang="en-US" dirty="0"/>
          </a:p>
        </p:txBody>
      </p:sp>
      <p:sp>
        <p:nvSpPr>
          <p:cNvPr id="1049" name="縦書きコンテンツ プレースホルダー 3"/>
          <p:cNvSpPr>
            <a:spLocks noGrp="1"/>
          </p:cNvSpPr>
          <p:nvPr>
            <p:ph orient="vert" sz="quarter" idx="76" hasCustomPrompt="1"/>
          </p:nvPr>
        </p:nvSpPr>
        <p:spPr>
          <a:xfrm>
            <a:off x="2435305" y="7103026"/>
            <a:ext cx="4095919" cy="312305"/>
          </a:xfrm>
        </p:spPr>
        <p:txBody>
          <a:bodyPr vert="horz"/>
          <a:lstStyle>
            <a:lvl1pPr marL="0" indent="0" algn="l">
              <a:buNone/>
              <a:defRPr sz="1270" b="0">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ja-JP" altLang="en-US" dirty="0"/>
              <a:t>□□大学付属病院 がんセンター腫瘍内科　教授</a:t>
            </a:r>
          </a:p>
        </p:txBody>
      </p:sp>
      <p:sp>
        <p:nvSpPr>
          <p:cNvPr id="1050" name="縦書きコンテンツ プレースホルダー 3"/>
          <p:cNvSpPr>
            <a:spLocks noGrp="1"/>
          </p:cNvSpPr>
          <p:nvPr>
            <p:ph orient="vert" sz="quarter" idx="59" hasCustomPrompt="1"/>
          </p:nvPr>
        </p:nvSpPr>
        <p:spPr>
          <a:xfrm>
            <a:off x="1655094" y="4274243"/>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
        <p:nvSpPr>
          <p:cNvPr id="1051" name="縦書きコンテンツ プレースホルダー 3"/>
          <p:cNvSpPr>
            <a:spLocks noGrp="1"/>
          </p:cNvSpPr>
          <p:nvPr>
            <p:ph orient="vert" sz="quarter" idx="77" hasCustomPrompt="1"/>
          </p:nvPr>
        </p:nvSpPr>
        <p:spPr>
          <a:xfrm>
            <a:off x="1655094" y="4887940"/>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
        <p:nvSpPr>
          <p:cNvPr id="1052" name="縦書きコンテンツ プレースホルダー 3"/>
          <p:cNvSpPr>
            <a:spLocks noGrp="1"/>
          </p:cNvSpPr>
          <p:nvPr>
            <p:ph orient="vert" sz="quarter" idx="78" hasCustomPrompt="1"/>
          </p:nvPr>
        </p:nvSpPr>
        <p:spPr>
          <a:xfrm>
            <a:off x="1655094" y="5490562"/>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
        <p:nvSpPr>
          <p:cNvPr id="1053" name="縦書きコンテンツ プレースホルダー 3"/>
          <p:cNvSpPr>
            <a:spLocks noGrp="1"/>
          </p:cNvSpPr>
          <p:nvPr>
            <p:ph orient="vert" sz="quarter" idx="79" hasCustomPrompt="1"/>
          </p:nvPr>
        </p:nvSpPr>
        <p:spPr>
          <a:xfrm>
            <a:off x="1655094" y="6749702"/>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
        <p:nvSpPr>
          <p:cNvPr id="1054" name="縦書きコンテンツ プレースホルダー 3"/>
          <p:cNvSpPr>
            <a:spLocks noGrp="1"/>
          </p:cNvSpPr>
          <p:nvPr>
            <p:ph orient="vert" sz="quarter" idx="80" hasCustomPrompt="1"/>
          </p:nvPr>
        </p:nvSpPr>
        <p:spPr>
          <a:xfrm>
            <a:off x="1655094" y="7363399"/>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
        <p:nvSpPr>
          <p:cNvPr id="1055" name="縦書きコンテンツ プレースホルダー 3"/>
          <p:cNvSpPr>
            <a:spLocks noGrp="1"/>
          </p:cNvSpPr>
          <p:nvPr>
            <p:ph orient="vert" sz="quarter" idx="81" hasCustomPrompt="1"/>
          </p:nvPr>
        </p:nvSpPr>
        <p:spPr>
          <a:xfrm>
            <a:off x="1655094" y="7966020"/>
            <a:ext cx="716885" cy="337217"/>
          </a:xfrm>
        </p:spPr>
        <p:txBody>
          <a:bodyPr vert="horz"/>
          <a:lstStyle>
            <a:lvl1pPr marL="0" indent="0" algn="l">
              <a:buNone/>
              <a:defRPr sz="1542" b="1">
                <a:latin typeface="+mn-ea"/>
                <a:ea typeface="+mn-ea"/>
              </a:defRPr>
            </a:lvl1pPr>
            <a:lvl2pPr marL="423226" indent="0">
              <a:buNone/>
              <a:defRPr sz="1088"/>
            </a:lvl2pPr>
            <a:lvl3pPr marL="847892" indent="0">
              <a:buNone/>
              <a:defRPr sz="997"/>
            </a:lvl3pPr>
            <a:lvl4pPr marL="1272558" indent="0">
              <a:buNone/>
              <a:defRPr sz="907"/>
            </a:lvl4pPr>
            <a:lvl5pPr marL="1697223" indent="0">
              <a:buNone/>
              <a:defRPr sz="907"/>
            </a:lvl5pPr>
          </a:lstStyle>
          <a:p>
            <a:pPr lvl="0"/>
            <a:r>
              <a:rPr kumimoji="1" lang="zh-TW" altLang="en-US" dirty="0"/>
              <a:t>□□</a:t>
            </a:r>
            <a:endParaRPr kumimoji="1" lang="ja-JP" altLang="en-US" dirty="0"/>
          </a:p>
        </p:txBody>
      </p:sp>
    </p:spTree>
    <p:extLst>
      <p:ext uri="{BB962C8B-B14F-4D97-AF65-F5344CB8AC3E}">
        <p14:creationId xmlns:p14="http://schemas.microsoft.com/office/powerpoint/2010/main" val="3335086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5" name="図 7" descr="建物, テーブル が含まれている画像_x000a__x000a_自動的に生成された説明"/>
          <p:cNvPicPr>
            <a:picLocks noChangeAspect="1"/>
          </p:cNvPicPr>
          <p:nvPr userDrawn="1"/>
        </p:nvPicPr>
        <p:blipFill>
          <a:blip r:embed="rId4"/>
          <a:stretch>
            <a:fillRect/>
          </a:stretch>
        </p:blipFill>
        <p:spPr>
          <a:xfrm>
            <a:off x="0" y="3311"/>
            <a:ext cx="6858000" cy="9899379"/>
          </a:xfrm>
          <a:prstGeom prst="rect">
            <a:avLst/>
          </a:prstGeom>
        </p:spPr>
      </p:pic>
    </p:spTree>
    <p:extLst>
      <p:ext uri="{BB962C8B-B14F-4D97-AF65-F5344CB8AC3E}">
        <p14:creationId xmlns:p14="http://schemas.microsoft.com/office/powerpoint/2010/main" val="973316832"/>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l" defTabSz="646475" rtl="0" eaLnBrk="1" latinLnBrk="0" hangingPunct="1">
        <a:lnSpc>
          <a:spcPct val="90000"/>
        </a:lnSpc>
        <a:spcBef>
          <a:spcPct val="0"/>
        </a:spcBef>
        <a:buNone/>
        <a:defRPr kumimoji="1" sz="3110" kern="1200">
          <a:solidFill>
            <a:schemeClr val="tx1"/>
          </a:solidFill>
          <a:latin typeface="+mj-lt"/>
          <a:ea typeface="+mj-ea"/>
          <a:cs typeface="+mj-cs"/>
        </a:defRPr>
      </a:lvl1pPr>
    </p:titleStyle>
    <p:bodyStyle>
      <a:lvl1pPr marL="161619" indent="-161619" algn="l" defTabSz="646475" rtl="0" eaLnBrk="1" latinLnBrk="0" hangingPunct="1">
        <a:lnSpc>
          <a:spcPct val="90000"/>
        </a:lnSpc>
        <a:spcBef>
          <a:spcPts val="707"/>
        </a:spcBef>
        <a:buFont typeface="Arial" panose="020B0604020202020204" pitchFamily="34" charset="0"/>
        <a:buChar char="•"/>
        <a:defRPr kumimoji="1" sz="1980" kern="1200">
          <a:solidFill>
            <a:schemeClr val="tx1"/>
          </a:solidFill>
          <a:latin typeface="+mn-lt"/>
          <a:ea typeface="+mn-ea"/>
          <a:cs typeface="+mn-cs"/>
        </a:defRPr>
      </a:lvl1pPr>
      <a:lvl2pPr marL="484856" indent="-161619" algn="l" defTabSz="646475" rtl="0" eaLnBrk="1" latinLnBrk="0" hangingPunct="1">
        <a:lnSpc>
          <a:spcPct val="90000"/>
        </a:lnSpc>
        <a:spcBef>
          <a:spcPts val="353"/>
        </a:spcBef>
        <a:buFont typeface="Arial" panose="020B0604020202020204" pitchFamily="34" charset="0"/>
        <a:buChar char="•"/>
        <a:defRPr kumimoji="1" sz="1697" kern="1200">
          <a:solidFill>
            <a:schemeClr val="tx1"/>
          </a:solidFill>
          <a:latin typeface="+mn-lt"/>
          <a:ea typeface="+mn-ea"/>
          <a:cs typeface="+mn-cs"/>
        </a:defRPr>
      </a:lvl2pPr>
      <a:lvl3pPr marL="808094" indent="-161619" algn="l" defTabSz="646475" rtl="0" eaLnBrk="1" latinLnBrk="0" hangingPunct="1">
        <a:lnSpc>
          <a:spcPct val="90000"/>
        </a:lnSpc>
        <a:spcBef>
          <a:spcPts val="353"/>
        </a:spcBef>
        <a:buFont typeface="Arial" panose="020B0604020202020204" pitchFamily="34" charset="0"/>
        <a:buChar char="•"/>
        <a:defRPr kumimoji="1" sz="1414" kern="1200">
          <a:solidFill>
            <a:schemeClr val="tx1"/>
          </a:solidFill>
          <a:latin typeface="+mn-lt"/>
          <a:ea typeface="+mn-ea"/>
          <a:cs typeface="+mn-cs"/>
        </a:defRPr>
      </a:lvl3pPr>
      <a:lvl4pPr marL="1131331"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4pPr>
      <a:lvl5pPr marL="1454569"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5pPr>
      <a:lvl6pPr marL="1777807"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6pPr>
      <a:lvl7pPr marL="2101044"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7pPr>
      <a:lvl8pPr marL="2424282"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8pPr>
      <a:lvl9pPr marL="2747520" indent="-161619" algn="l" defTabSz="646475" rtl="0" eaLnBrk="1" latinLnBrk="0" hangingPunct="1">
        <a:lnSpc>
          <a:spcPct val="90000"/>
        </a:lnSpc>
        <a:spcBef>
          <a:spcPts val="353"/>
        </a:spcBef>
        <a:buFont typeface="Arial" panose="020B0604020202020204" pitchFamily="34" charset="0"/>
        <a:buChar char="•"/>
        <a:defRPr kumimoji="1" sz="1273" kern="1200">
          <a:solidFill>
            <a:schemeClr val="tx1"/>
          </a:solidFill>
          <a:latin typeface="+mn-lt"/>
          <a:ea typeface="+mn-ea"/>
          <a:cs typeface="+mn-cs"/>
        </a:defRPr>
      </a:lvl9pPr>
    </p:bodyStyle>
    <p:otherStyle>
      <a:defPPr>
        <a:defRPr lang="en-US"/>
      </a:defPPr>
      <a:lvl1pPr marL="0" algn="l" defTabSz="646475" rtl="0" eaLnBrk="1" latinLnBrk="0" hangingPunct="1">
        <a:defRPr kumimoji="1" sz="1273" kern="1200">
          <a:solidFill>
            <a:schemeClr val="tx1"/>
          </a:solidFill>
          <a:latin typeface="+mn-lt"/>
          <a:ea typeface="+mn-ea"/>
          <a:cs typeface="+mn-cs"/>
        </a:defRPr>
      </a:lvl1pPr>
      <a:lvl2pPr marL="323237" algn="l" defTabSz="646475" rtl="0" eaLnBrk="1" latinLnBrk="0" hangingPunct="1">
        <a:defRPr kumimoji="1" sz="1273" kern="1200">
          <a:solidFill>
            <a:schemeClr val="tx1"/>
          </a:solidFill>
          <a:latin typeface="+mn-lt"/>
          <a:ea typeface="+mn-ea"/>
          <a:cs typeface="+mn-cs"/>
        </a:defRPr>
      </a:lvl2pPr>
      <a:lvl3pPr marL="646475" algn="l" defTabSz="646475" rtl="0" eaLnBrk="1" latinLnBrk="0" hangingPunct="1">
        <a:defRPr kumimoji="1" sz="1273" kern="1200">
          <a:solidFill>
            <a:schemeClr val="tx1"/>
          </a:solidFill>
          <a:latin typeface="+mn-lt"/>
          <a:ea typeface="+mn-ea"/>
          <a:cs typeface="+mn-cs"/>
        </a:defRPr>
      </a:lvl3pPr>
      <a:lvl4pPr marL="969713" algn="l" defTabSz="646475" rtl="0" eaLnBrk="1" latinLnBrk="0" hangingPunct="1">
        <a:defRPr kumimoji="1" sz="1273" kern="1200">
          <a:solidFill>
            <a:schemeClr val="tx1"/>
          </a:solidFill>
          <a:latin typeface="+mn-lt"/>
          <a:ea typeface="+mn-ea"/>
          <a:cs typeface="+mn-cs"/>
        </a:defRPr>
      </a:lvl4pPr>
      <a:lvl5pPr marL="1292950" algn="l" defTabSz="646475" rtl="0" eaLnBrk="1" latinLnBrk="0" hangingPunct="1">
        <a:defRPr kumimoji="1" sz="1273" kern="1200">
          <a:solidFill>
            <a:schemeClr val="tx1"/>
          </a:solidFill>
          <a:latin typeface="+mn-lt"/>
          <a:ea typeface="+mn-ea"/>
          <a:cs typeface="+mn-cs"/>
        </a:defRPr>
      </a:lvl5pPr>
      <a:lvl6pPr marL="1616188" algn="l" defTabSz="646475" rtl="0" eaLnBrk="1" latinLnBrk="0" hangingPunct="1">
        <a:defRPr kumimoji="1" sz="1273" kern="1200">
          <a:solidFill>
            <a:schemeClr val="tx1"/>
          </a:solidFill>
          <a:latin typeface="+mn-lt"/>
          <a:ea typeface="+mn-ea"/>
          <a:cs typeface="+mn-cs"/>
        </a:defRPr>
      </a:lvl6pPr>
      <a:lvl7pPr marL="1939425" algn="l" defTabSz="646475" rtl="0" eaLnBrk="1" latinLnBrk="0" hangingPunct="1">
        <a:defRPr kumimoji="1" sz="1273" kern="1200">
          <a:solidFill>
            <a:schemeClr val="tx1"/>
          </a:solidFill>
          <a:latin typeface="+mn-lt"/>
          <a:ea typeface="+mn-ea"/>
          <a:cs typeface="+mn-cs"/>
        </a:defRPr>
      </a:lvl7pPr>
      <a:lvl8pPr marL="2262663" algn="l" defTabSz="646475" rtl="0" eaLnBrk="1" latinLnBrk="0" hangingPunct="1">
        <a:defRPr kumimoji="1" sz="1273" kern="1200">
          <a:solidFill>
            <a:schemeClr val="tx1"/>
          </a:solidFill>
          <a:latin typeface="+mn-lt"/>
          <a:ea typeface="+mn-ea"/>
          <a:cs typeface="+mn-cs"/>
        </a:defRPr>
      </a:lvl8pPr>
      <a:lvl9pPr marL="2585901" algn="l" defTabSz="646475" rtl="0" eaLnBrk="1" latinLnBrk="0" hangingPunct="1">
        <a:defRPr kumimoji="1" sz="12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intaro_oono@saimiya.com"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us02web.zoom.us/j/86966902614?pwd=UyrquvGU44kI8EwsxGera1UAU41DZY.1" TargetMode="External"/><Relationship Id="rId5" Type="http://schemas.openxmlformats.org/officeDocument/2006/relationships/image" Target="../media/image3.png"/><Relationship Id="rId4" Type="http://schemas.openxmlformats.org/officeDocument/2006/relationships/hyperlink" Target="https://www.youtube.com/channel/UC56hm0s0-641zh9Z255lsb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 name="テキスト ボックス 12"/>
          <p:cNvSpPr txBox="1"/>
          <p:nvPr/>
        </p:nvSpPr>
        <p:spPr>
          <a:xfrm>
            <a:off x="358716" y="153028"/>
            <a:ext cx="6499283" cy="615553"/>
          </a:xfrm>
          <a:prstGeom prst="rect">
            <a:avLst/>
          </a:prstGeom>
          <a:noFill/>
        </p:spPr>
        <p:txBody>
          <a:bodyPr wrap="square" lIns="0" tIns="0" rIns="0" bIns="0" rtlCol="0">
            <a:spAutoFit/>
          </a:bodyPr>
          <a:lstStyle/>
          <a:p>
            <a:pPr lvl="0" algn="ctr">
              <a:defRPr/>
            </a:pPr>
            <a:r>
              <a:rPr lang="zh-TW" altLang="en-US" sz="24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第</a:t>
            </a:r>
            <a:r>
              <a:rPr lang="en-US" altLang="zh-TW" sz="24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37</a:t>
            </a:r>
            <a:r>
              <a:rPr lang="zh-TW" altLang="en-US" sz="24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回</a:t>
            </a:r>
            <a:r>
              <a:rPr lang="en-US" altLang="zh-TW" sz="24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T-PAS Spin-off meeting</a:t>
            </a:r>
          </a:p>
          <a:p>
            <a:pPr marL="0" marR="0" lvl="0" indent="0" algn="ctr" defTabSz="914373" rtl="0" eaLnBrk="1" fontAlgn="auto" latinLnBrk="0" hangingPunct="1">
              <a:lnSpc>
                <a:spcPct val="100000"/>
              </a:lnSpc>
              <a:spcBef>
                <a:spcPts val="0"/>
              </a:spcBef>
              <a:spcAft>
                <a:spcPts val="0"/>
              </a:spcAft>
              <a:buClrTx/>
              <a:buSzTx/>
              <a:buFontTx/>
              <a:buNone/>
              <a:tabLst/>
              <a:defRPr/>
            </a:pPr>
            <a:r>
              <a:rPr lang="en-US" altLang="ja-JP" sz="16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a:t>
            </a:r>
            <a:r>
              <a:rPr lang="ja-JP" altLang="en-US" sz="16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緩和支持療法　症例・論文カンファレンス</a:t>
            </a:r>
            <a:r>
              <a:rPr lang="en-US" altLang="ja-JP" sz="1600" b="1" dirty="0">
                <a:solidFill>
                  <a:srgbClr val="009193"/>
                </a:solidFill>
                <a:effectLst>
                  <a:outerShdw blurRad="50800" dist="38100" dir="16200000" rotWithShape="0">
                    <a:schemeClr val="bg1"/>
                  </a:outerShdw>
                </a:effectLst>
                <a:latin typeface="UD デジタル 教科書体 NK-B" panose="02020700000000000000" pitchFamily="18" charset="-128"/>
                <a:ea typeface="UD デジタル 教科書体 NK-B" panose="02020700000000000000" pitchFamily="18" charset="-128"/>
              </a:rPr>
              <a:t>〜</a:t>
            </a:r>
          </a:p>
        </p:txBody>
      </p:sp>
      <p:sp>
        <p:nvSpPr>
          <p:cNvPr id="1065" name="角丸四角形 8"/>
          <p:cNvSpPr/>
          <p:nvPr/>
        </p:nvSpPr>
        <p:spPr>
          <a:xfrm>
            <a:off x="355035" y="2005340"/>
            <a:ext cx="974661" cy="321933"/>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lang="ja-JP" altLang="en-US" sz="1400">
                <a:solidFill>
                  <a:schemeClr val="bg1"/>
                </a:solidFill>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論文紹介</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66" name="正方形/長方形 15"/>
          <p:cNvSpPr/>
          <p:nvPr/>
        </p:nvSpPr>
        <p:spPr>
          <a:xfrm>
            <a:off x="377336" y="813979"/>
            <a:ext cx="6094620" cy="646331"/>
          </a:xfrm>
          <a:prstGeom prst="rect">
            <a:avLst/>
          </a:prstGeom>
        </p:spPr>
        <p:txBody>
          <a:bodyPr wrap="square">
            <a:sp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日時：</a:t>
            </a:r>
            <a:r>
              <a:rPr kumimoji="1" lang="en-US" altLang="ja-JP" sz="1800" b="0" i="0" u="none" strike="noStrike" kern="1200" cap="none" spc="0"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2026</a:t>
            </a:r>
            <a:r>
              <a:rPr kumimoji="1" lang="ja-JP" altLang="en-US" sz="1800" b="0" i="0" u="none" strike="noStrike" kern="1200" cap="none" spc="0" normalizeH="0" baseline="0" noProof="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年</a:t>
            </a:r>
            <a:r>
              <a:rPr lang="en-US" altLang="ja-JP" sz="3600" dirty="0">
                <a:solidFill>
                  <a:srgbClr val="212121"/>
                </a:solidFill>
                <a:latin typeface="UD デジタル 教科書体 NK-B" panose="02020700000000000000" pitchFamily="18" charset="-128"/>
                <a:ea typeface="UD デジタル 教科書体 NK-B" panose="02020700000000000000" pitchFamily="18" charset="-128"/>
              </a:rPr>
              <a:t>4</a:t>
            </a:r>
            <a:r>
              <a:rPr kumimoji="1" lang="ja-JP" altLang="en-US" sz="1800" b="0" i="0" u="none" strike="noStrike" kern="1200" cap="none" spc="0" normalizeH="0" baseline="0" noProof="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月</a:t>
            </a:r>
            <a:r>
              <a:rPr lang="ja-JP" altLang="en-US" sz="3600">
                <a:solidFill>
                  <a:srgbClr val="212121"/>
                </a:solidFill>
                <a:latin typeface="UD デジタル 教科書体 NK-B" panose="02020700000000000000" pitchFamily="18" charset="-128"/>
                <a:ea typeface="UD デジタル 教科書体 NK-B" panose="02020700000000000000" pitchFamily="18" charset="-128"/>
              </a:rPr>
              <a:t>１</a:t>
            </a:r>
            <a:r>
              <a:rPr lang="en-US" altLang="ja-JP" sz="3600" dirty="0">
                <a:solidFill>
                  <a:srgbClr val="212121"/>
                </a:solidFill>
                <a:latin typeface="UD デジタル 教科書体 NK-B" panose="02020700000000000000" pitchFamily="18" charset="-128"/>
                <a:ea typeface="UD デジタル 教科書体 NK-B" panose="02020700000000000000" pitchFamily="18" charset="-128"/>
              </a:rPr>
              <a:t>6</a:t>
            </a:r>
            <a:r>
              <a:rPr kumimoji="1" lang="ja-JP" altLang="en-US" sz="1800" b="0" i="0" u="none" strike="noStrike" kern="1200" cap="none" spc="0" normalizeH="0" baseline="0" noProof="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日（</a:t>
            </a:r>
            <a:r>
              <a:rPr lang="ja-JP" altLang="en-US">
                <a:solidFill>
                  <a:srgbClr val="212121"/>
                </a:solidFill>
                <a:latin typeface="UD デジタル 教科書体 NK-B" panose="02020700000000000000" pitchFamily="18" charset="-128"/>
                <a:ea typeface="UD デジタル 教科書体 NK-B" panose="02020700000000000000" pitchFamily="18" charset="-128"/>
              </a:rPr>
              <a:t>木</a:t>
            </a:r>
            <a:r>
              <a:rPr kumimoji="1" lang="ja-JP" altLang="en-US" sz="1800" b="0" i="0" u="none" strike="noStrike" kern="1200" cap="none" spc="0" normalizeH="0" baseline="0" noProof="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a:t>
            </a:r>
            <a:r>
              <a:rPr kumimoji="1" lang="en-US" altLang="ja-JP" sz="1800" b="0" i="0" u="none" strike="noStrike" kern="1200" cap="none" spc="0"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19:00</a:t>
            </a:r>
            <a:r>
              <a:rPr kumimoji="1" lang="ja-JP" altLang="en-US" sz="1800" b="0" i="0" u="none" strike="noStrike" kern="1200" cap="none" spc="0"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a:t>
            </a:r>
            <a:r>
              <a:rPr lang="en-US" altLang="ja-JP" dirty="0">
                <a:solidFill>
                  <a:srgbClr val="212121"/>
                </a:solidFill>
                <a:latin typeface="UD デジタル 教科書体 NK-B" panose="02020700000000000000" pitchFamily="18" charset="-128"/>
                <a:ea typeface="UD デジタル 教科書体 NK-B" panose="02020700000000000000" pitchFamily="18" charset="-128"/>
              </a:rPr>
              <a:t>2</a:t>
            </a:r>
            <a:r>
              <a:rPr lang="ja-JP" altLang="en-US" dirty="0">
                <a:solidFill>
                  <a:srgbClr val="212121"/>
                </a:solidFill>
                <a:latin typeface="UD デジタル 教科書体 NK-B" panose="02020700000000000000" pitchFamily="18" charset="-128"/>
                <a:ea typeface="UD デジタル 教科書体 NK-B" panose="02020700000000000000" pitchFamily="18" charset="-128"/>
              </a:rPr>
              <a:t>０</a:t>
            </a:r>
            <a:r>
              <a:rPr kumimoji="1" lang="en-US" altLang="ja-JP" sz="1800" b="0" i="0" u="none" strike="noStrike" kern="1200" cap="none" spc="0"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:00</a:t>
            </a:r>
            <a:r>
              <a:rPr kumimoji="1" lang="ja-JP" altLang="en-US" sz="1800" b="0" i="0" u="none" strike="noStrike" kern="1200" cap="none" spc="-907"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rPr>
              <a:t>　　</a:t>
            </a:r>
            <a:endParaRPr kumimoji="1" lang="en-US" altLang="ja-JP" sz="1800" b="0" i="0" u="none" strike="noStrike" kern="1200" cap="none" spc="-907" normalizeH="0" baseline="0" noProof="0" dirty="0">
              <a:ln>
                <a:noFill/>
              </a:ln>
              <a:solidFill>
                <a:srgbClr val="212121"/>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1067" name="テキスト ボックス 16"/>
          <p:cNvSpPr txBox="1"/>
          <p:nvPr/>
        </p:nvSpPr>
        <p:spPr>
          <a:xfrm>
            <a:off x="363345" y="2400865"/>
            <a:ext cx="6094620" cy="755271"/>
          </a:xfrm>
          <a:prstGeom prst="rect">
            <a:avLst/>
          </a:prstGeom>
          <a:noFill/>
        </p:spPr>
        <p:txBody>
          <a:bodyPr wrap="square" lIns="0" tIns="0" rIns="0" bIns="0" rtlCol="0">
            <a:spAutoFit/>
          </a:bodyPr>
          <a:lstStyle/>
          <a:p>
            <a:pPr>
              <a:lnSpc>
                <a:spcPct val="120000"/>
              </a:lnSpc>
            </a:pPr>
            <a:r>
              <a:rPr lang="ja-JP" altLang="en-US" sz="1400" b="1">
                <a:latin typeface="Hiragino Kaku Gothic ProN W6" panose="020B0300000000000000" pitchFamily="34" charset="-128"/>
                <a:ea typeface="Hiragino Kaku Gothic ProN W6" panose="020B0300000000000000" pitchFamily="34" charset="-128"/>
              </a:rPr>
              <a:t>がん患者におけるオピオイド誘発性便秘に対するナルデメジンの多施設共同、二重盲検、ランダム化、プラセボ対照試験</a:t>
            </a:r>
            <a:endParaRPr lang="en-US" altLang="ja-JP" sz="1400" b="1" dirty="0">
              <a:latin typeface="Hiragino Kaku Gothic ProN W6" panose="020B0300000000000000" pitchFamily="34" charset="-128"/>
              <a:ea typeface="Hiragino Kaku Gothic ProN W6" panose="020B0300000000000000" pitchFamily="34" charset="-128"/>
            </a:endParaRPr>
          </a:p>
          <a:p>
            <a:pPr>
              <a:lnSpc>
                <a:spcPct val="120000"/>
              </a:lnSpc>
            </a:pPr>
            <a:r>
              <a:rPr lang="fr-FR" altLang="ja-JP" sz="1400" b="1" dirty="0">
                <a:solidFill>
                  <a:srgbClr val="212121"/>
                </a:solidFill>
                <a:latin typeface="Hiragino Kaku Gothic ProN W6" panose="020B0300000000000000" pitchFamily="34" charset="-128"/>
                <a:ea typeface="Hiragino Kaku Gothic ProN W6" panose="020B0300000000000000" pitchFamily="34" charset="-128"/>
              </a:rPr>
              <a:t>J Clin </a:t>
            </a:r>
            <a:r>
              <a:rPr lang="fr-FR" altLang="ja-JP" sz="1400" b="1" dirty="0" err="1">
                <a:solidFill>
                  <a:srgbClr val="212121"/>
                </a:solidFill>
                <a:latin typeface="Hiragino Kaku Gothic ProN W6" panose="020B0300000000000000" pitchFamily="34" charset="-128"/>
                <a:ea typeface="Hiragino Kaku Gothic ProN W6" panose="020B0300000000000000" pitchFamily="34" charset="-128"/>
              </a:rPr>
              <a:t>Oncol</a:t>
            </a:r>
            <a:r>
              <a:rPr lang="fr-FR" altLang="ja-JP" sz="1400" b="1" dirty="0">
                <a:solidFill>
                  <a:srgbClr val="212121"/>
                </a:solidFill>
                <a:latin typeface="Hiragino Kaku Gothic ProN W6" panose="020B0300000000000000" pitchFamily="34" charset="-128"/>
                <a:ea typeface="Hiragino Kaku Gothic ProN W6" panose="020B0300000000000000" pitchFamily="34" charset="-128"/>
              </a:rPr>
              <a:t>. 2024 </a:t>
            </a:r>
            <a:r>
              <a:rPr lang="fr-FR" altLang="ja-JP" sz="1400" b="1" dirty="0" err="1">
                <a:solidFill>
                  <a:srgbClr val="212121"/>
                </a:solidFill>
                <a:latin typeface="Hiragino Kaku Gothic ProN W6" panose="020B0300000000000000" pitchFamily="34" charset="-128"/>
                <a:ea typeface="Hiragino Kaku Gothic ProN W6" panose="020B0300000000000000" pitchFamily="34" charset="-128"/>
              </a:rPr>
              <a:t>Dec</a:t>
            </a:r>
            <a:r>
              <a:rPr lang="fr-FR" altLang="ja-JP" sz="1400" b="1" dirty="0">
                <a:solidFill>
                  <a:srgbClr val="212121"/>
                </a:solidFill>
                <a:latin typeface="Hiragino Kaku Gothic ProN W6" panose="020B0300000000000000" pitchFamily="34" charset="-128"/>
                <a:ea typeface="Hiragino Kaku Gothic ProN W6" panose="020B0300000000000000" pitchFamily="34" charset="-128"/>
              </a:rPr>
              <a:t> 10;42(35):4206-4217.</a:t>
            </a:r>
          </a:p>
        </p:txBody>
      </p:sp>
      <p:sp>
        <p:nvSpPr>
          <p:cNvPr id="1068" name="テキスト ボックス 18"/>
          <p:cNvSpPr txBox="1"/>
          <p:nvPr/>
        </p:nvSpPr>
        <p:spPr>
          <a:xfrm>
            <a:off x="1466731" y="1496616"/>
            <a:ext cx="5025843" cy="215444"/>
          </a:xfrm>
          <a:prstGeom prst="rect">
            <a:avLst/>
          </a:prstGeom>
          <a:noFill/>
        </p:spPr>
        <p:txBody>
          <a:bodyPr wrap="square" lIns="0" tIns="0" rIns="0" bIns="0" rtlCol="0">
            <a:spAutoFit/>
          </a:bodyPr>
          <a:lstStyle/>
          <a:p>
            <a:pPr lvl="0" algn="r">
              <a:defRPr/>
            </a:pPr>
            <a:r>
              <a:rPr lang="en-US" altLang="ja-JP" sz="1400" b="1" dirty="0">
                <a:solidFill>
                  <a:srgbClr val="212121"/>
                </a:solidFill>
                <a:latin typeface="Hiragino Kaku Gothic ProN W6" panose="020B0300000000000000" pitchFamily="34" charset="-128"/>
                <a:ea typeface="Hiragino Kaku Gothic ProN W6" panose="020B0300000000000000" pitchFamily="34" charset="-128"/>
              </a:rPr>
              <a:t>	</a:t>
            </a:r>
            <a:r>
              <a:rPr lang="ja-JP" altLang="en-US" sz="1400" b="1" dirty="0">
                <a:solidFill>
                  <a:srgbClr val="212121"/>
                </a:solidFill>
                <a:latin typeface="Hiragino Kaku Gothic ProN W6" panose="020B0300000000000000" pitchFamily="34" charset="-128"/>
                <a:ea typeface="Hiragino Kaku Gothic ProN W6" panose="020B0300000000000000" pitchFamily="34" charset="-128"/>
              </a:rPr>
              <a:t>自治医科大学附属病院　藤村　昭太</a:t>
            </a:r>
            <a:r>
              <a:rPr lang="en-US" altLang="ja-JP" sz="1400" b="1" dirty="0">
                <a:solidFill>
                  <a:srgbClr val="212121"/>
                </a:solidFill>
                <a:latin typeface="Hiragino Kaku Gothic ProN W6" panose="020B0300000000000000" pitchFamily="34" charset="-128"/>
                <a:ea typeface="Hiragino Kaku Gothic ProN W6" panose="020B0300000000000000" pitchFamily="34" charset="-128"/>
              </a:rPr>
              <a:t> </a:t>
            </a:r>
            <a:r>
              <a:rPr lang="ja-JP" altLang="en-US" sz="1400" b="1" dirty="0">
                <a:solidFill>
                  <a:srgbClr val="212121"/>
                </a:solidFill>
                <a:latin typeface="Hiragino Kaku Gothic ProN W6" panose="020B0300000000000000" pitchFamily="34" charset="-128"/>
                <a:ea typeface="Hiragino Kaku Gothic ProN W6" panose="020B0300000000000000" pitchFamily="34" charset="-128"/>
              </a:rPr>
              <a:t>先生</a:t>
            </a:r>
            <a:endParaRPr kumimoji="1" lang="ja-JP" altLang="en-US" sz="1400" b="1" u="none" strike="noStrike" kern="1200" cap="none" spc="0" normalizeH="0" baseline="0" noProof="0" dirty="0">
              <a:ln>
                <a:noFill/>
              </a:ln>
              <a:solidFill>
                <a:srgbClr val="212121"/>
              </a:solidFill>
              <a:effectLst/>
              <a:uLnTx/>
              <a:uFillTx/>
              <a:latin typeface="Hiragino Kaku Gothic ProN W6" panose="020B0300000000000000" pitchFamily="34" charset="-128"/>
              <a:ea typeface="Hiragino Kaku Gothic ProN W6" panose="020B0300000000000000" pitchFamily="34" charset="-128"/>
            </a:endParaRPr>
          </a:p>
        </p:txBody>
      </p:sp>
      <p:sp>
        <p:nvSpPr>
          <p:cNvPr id="1069" name="角丸四角形 8"/>
          <p:cNvSpPr/>
          <p:nvPr/>
        </p:nvSpPr>
        <p:spPr>
          <a:xfrm>
            <a:off x="356718" y="1461060"/>
            <a:ext cx="974661" cy="369598"/>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lang="ja-JP" altLang="en-US" sz="1400">
                <a:solidFill>
                  <a:schemeClr val="bg1"/>
                </a:solidFill>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司会</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70" name="テキスト ボックス 19"/>
          <p:cNvSpPr txBox="1"/>
          <p:nvPr/>
        </p:nvSpPr>
        <p:spPr>
          <a:xfrm>
            <a:off x="188448" y="9608259"/>
            <a:ext cx="6499283" cy="169277"/>
          </a:xfrm>
          <a:prstGeom prst="rect">
            <a:avLst/>
          </a:prstGeom>
          <a:noFill/>
        </p:spPr>
        <p:txBody>
          <a:bodyPr wrap="square" lIns="0" tIns="0" rIns="0" bIns="0" rtlCol="0">
            <a:sp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lang="ja-JP" altLang="en-US" sz="1100">
                <a:latin typeface="UD デジタル 教科書体 NK-B" panose="02020700000000000000" pitchFamily="18" charset="-128"/>
                <a:ea typeface="UD デジタル 教科書体 NK-B" panose="02020700000000000000" pitchFamily="18" charset="-128"/>
              </a:rPr>
              <a:t>主催</a:t>
            </a:r>
            <a:r>
              <a:rPr kumimoji="1" lang="ja-JP" altLang="en-US" sz="1100" i="0" u="none" strike="noStrike" kern="1200" cap="none" spc="0" normalizeH="0" baseline="0" noProof="0">
                <a:ln>
                  <a:noFill/>
                </a:ln>
                <a:effectLst/>
                <a:uLnTx/>
                <a:uFillTx/>
                <a:latin typeface="UD デジタル 教科書体 NK-B" panose="02020700000000000000" pitchFamily="18" charset="-128"/>
                <a:ea typeface="UD デジタル 教科書体 NK-B" panose="02020700000000000000" pitchFamily="18" charset="-128"/>
              </a:rPr>
              <a:t>：</a:t>
            </a:r>
            <a:r>
              <a:rPr kumimoji="1" lang="ja-JP" altLang="en-US" sz="11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栃木緩和支持</a:t>
            </a:r>
            <a:r>
              <a:rPr kumimoji="1" lang="ja-JP" altLang="en-US" sz="1100" i="0" u="none" strike="noStrike" kern="1200" cap="none" spc="0" normalizeH="0" baseline="0" noProof="0">
                <a:ln>
                  <a:noFill/>
                </a:ln>
                <a:effectLst/>
                <a:uLnTx/>
                <a:uFillTx/>
                <a:latin typeface="UD デジタル 教科書体 NK-B" panose="02020700000000000000" pitchFamily="18" charset="-128"/>
                <a:ea typeface="UD デジタル 教科書体 NK-B" panose="02020700000000000000" pitchFamily="18" charset="-128"/>
              </a:rPr>
              <a:t>療法研究会</a:t>
            </a:r>
            <a:r>
              <a:rPr kumimoji="1" lang="en-US" altLang="ja-JP" sz="11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 </a:t>
            </a:r>
            <a:r>
              <a:rPr kumimoji="1" lang="ja-JP" altLang="en-US" sz="1100" i="0" u="none" strike="noStrike" kern="1200" cap="none" spc="0" normalizeH="0" baseline="0" noProof="0">
                <a:ln>
                  <a:noFill/>
                </a:ln>
                <a:effectLst/>
                <a:uLnTx/>
                <a:uFillTx/>
                <a:latin typeface="UD デジタル 教科書体 NK-B" panose="02020700000000000000" pitchFamily="18" charset="-128"/>
                <a:ea typeface="UD デジタル 教科書体 NK-B" panose="02020700000000000000" pitchFamily="18" charset="-128"/>
              </a:rPr>
              <a:t>　問い合わせ先：</a:t>
            </a:r>
            <a:r>
              <a:rPr kumimoji="1" lang="en" altLang="ja-JP" sz="11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hlinkClick r:id="rId3"/>
              </a:rPr>
              <a:t>rintaro_oono@saimiya.com</a:t>
            </a:r>
            <a:endParaRPr kumimoji="1" lang="ja-JP" altLang="en-US" sz="11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p:txBody>
      </p:sp>
      <p:sp>
        <p:nvSpPr>
          <p:cNvPr id="1071" name="テキスト ボックス 20"/>
          <p:cNvSpPr txBox="1"/>
          <p:nvPr/>
        </p:nvSpPr>
        <p:spPr>
          <a:xfrm>
            <a:off x="1367515" y="2000672"/>
            <a:ext cx="1489510" cy="307777"/>
          </a:xfrm>
          <a:prstGeom prst="rect">
            <a:avLst/>
          </a:prstGeom>
          <a:noFill/>
        </p:spPr>
        <p:txBody>
          <a:bodyPr wrap="none" rtlCol="0">
            <a:spAutoFit/>
          </a:bodyPr>
          <a:lstStyle/>
          <a:p>
            <a:r>
              <a:rPr kumimoji="1" lang="en-US" altLang="ja-JP" sz="1400" b="1" u="sng" dirty="0">
                <a:latin typeface="UD デジタル 教科書体 NK-B" panose="02020700000000000000" pitchFamily="18" charset="-128"/>
                <a:ea typeface="UD デジタル 教科書体 NK-B" panose="02020700000000000000" pitchFamily="18" charset="-128"/>
              </a:rPr>
              <a:t>19:00</a:t>
            </a:r>
            <a:r>
              <a:rPr kumimoji="1" lang="ja-JP" altLang="en-US" sz="1400" b="1" u="sng">
                <a:latin typeface="UD デジタル 教科書体 NK-B" panose="02020700000000000000" pitchFamily="18" charset="-128"/>
                <a:ea typeface="UD デジタル 教科書体 NK-B" panose="02020700000000000000" pitchFamily="18" charset="-128"/>
              </a:rPr>
              <a:t>～</a:t>
            </a:r>
            <a:r>
              <a:rPr kumimoji="1" lang="en-US" altLang="ja-JP" sz="1400" b="1" u="sng" dirty="0">
                <a:latin typeface="UD デジタル 教科書体 NK-B" panose="02020700000000000000" pitchFamily="18" charset="-128"/>
                <a:ea typeface="UD デジタル 教科書体 NK-B" panose="02020700000000000000" pitchFamily="18" charset="-128"/>
              </a:rPr>
              <a:t>19:30</a:t>
            </a:r>
            <a:endParaRPr kumimoji="1" lang="ja-JP" altLang="en-US" sz="1400" b="1" u="sng" dirty="0">
              <a:latin typeface="UD デジタル 教科書体 NK-B" panose="02020700000000000000" pitchFamily="18" charset="-128"/>
              <a:ea typeface="UD デジタル 教科書体 NK-B" panose="02020700000000000000" pitchFamily="18" charset="-128"/>
            </a:endParaRPr>
          </a:p>
        </p:txBody>
      </p:sp>
      <p:sp>
        <p:nvSpPr>
          <p:cNvPr id="1072" name="楕円 26"/>
          <p:cNvSpPr/>
          <p:nvPr/>
        </p:nvSpPr>
        <p:spPr>
          <a:xfrm>
            <a:off x="24764" y="41783"/>
            <a:ext cx="1068256" cy="726798"/>
          </a:xfrm>
          <a:prstGeom prst="ellipse">
            <a:avLst/>
          </a:prstGeom>
          <a:solidFill>
            <a:srgbClr val="009193"/>
          </a:solidFill>
          <a:ln w="25400" cap="flat" cmpd="sng" algn="ctr">
            <a:noFill/>
            <a:prstDash val="solid"/>
          </a:ln>
          <a:effectLst/>
          <a:scene3d>
            <a:camera prst="orthographicFront"/>
            <a:lightRig rig="contrasting" dir="t">
              <a:rot lat="0" lon="0" rev="7800000"/>
            </a:lightRig>
          </a:scene3d>
          <a:sp3d>
            <a:bevelT w="139700" h="1397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rPr>
              <a:t>Web</a:t>
            </a:r>
            <a:r>
              <a:rPr kumimoji="0" lang="ja-JP" altLang="en-US" sz="1600" b="1" i="0" u="none" strike="noStrike" kern="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rPr>
              <a:t>配信</a:t>
            </a:r>
          </a:p>
        </p:txBody>
      </p:sp>
      <p:sp>
        <p:nvSpPr>
          <p:cNvPr id="1073" name="正方形/長方形 22"/>
          <p:cNvSpPr/>
          <p:nvPr/>
        </p:nvSpPr>
        <p:spPr>
          <a:xfrm>
            <a:off x="2564904" y="3152800"/>
            <a:ext cx="4032449" cy="307777"/>
          </a:xfrm>
          <a:prstGeom prst="rect">
            <a:avLst/>
          </a:prstGeom>
        </p:spPr>
        <p:txBody>
          <a:bodyPr wrap="square">
            <a:spAutoFit/>
          </a:bodyPr>
          <a:lstStyle/>
          <a:p>
            <a:pPr algn="r"/>
            <a:r>
              <a:rPr lang="ja-JP" altLang="en-US" sz="1400" b="1">
                <a:solidFill>
                  <a:srgbClr val="212121"/>
                </a:solidFill>
                <a:latin typeface="Hiragino Kaku Gothic ProN W6" panose="020B0300000000000000" pitchFamily="34" charset="-128"/>
                <a:ea typeface="Hiragino Kaku Gothic ProN W6" panose="020B0300000000000000" pitchFamily="34" charset="-128"/>
              </a:rPr>
              <a:t>福島県立医科大学附属病院　宍戸</a:t>
            </a:r>
            <a:r>
              <a:rPr lang="en-US" altLang="ja-JP" sz="1400" b="1" dirty="0">
                <a:solidFill>
                  <a:srgbClr val="212121"/>
                </a:solidFill>
                <a:latin typeface="Hiragino Kaku Gothic ProN W6" panose="020B0300000000000000" pitchFamily="34" charset="-128"/>
                <a:ea typeface="Hiragino Kaku Gothic ProN W6" panose="020B0300000000000000" pitchFamily="34" charset="-128"/>
              </a:rPr>
              <a:t>  </a:t>
            </a:r>
            <a:r>
              <a:rPr lang="ja-JP" altLang="en-US" sz="1400" b="1">
                <a:solidFill>
                  <a:srgbClr val="212121"/>
                </a:solidFill>
                <a:latin typeface="Hiragino Kaku Gothic ProN W6" panose="020B0300000000000000" pitchFamily="34" charset="-128"/>
                <a:ea typeface="Hiragino Kaku Gothic ProN W6" panose="020B0300000000000000" pitchFamily="34" charset="-128"/>
              </a:rPr>
              <a:t>玲太　先生</a:t>
            </a:r>
            <a:endParaRPr lang="ja-JP" altLang="en-US" sz="1400" b="1" dirty="0">
              <a:solidFill>
                <a:srgbClr val="212121"/>
              </a:solidFill>
              <a:latin typeface="Hiragino Kaku Gothic ProN W6" panose="020B0300000000000000" pitchFamily="34" charset="-128"/>
              <a:ea typeface="Hiragino Kaku Gothic ProN W6" panose="020B0300000000000000" pitchFamily="34" charset="-128"/>
            </a:endParaRPr>
          </a:p>
        </p:txBody>
      </p:sp>
      <p:sp>
        <p:nvSpPr>
          <p:cNvPr id="1074" name="角丸四角形 8"/>
          <p:cNvSpPr/>
          <p:nvPr/>
        </p:nvSpPr>
        <p:spPr>
          <a:xfrm>
            <a:off x="363345" y="3440832"/>
            <a:ext cx="974661" cy="352469"/>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lang="ja-JP" altLang="en-US" sz="1400">
                <a:solidFill>
                  <a:schemeClr val="bg1"/>
                </a:solidFill>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症例提示</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75" name="テキスト ボックス 24"/>
          <p:cNvSpPr txBox="1"/>
          <p:nvPr/>
        </p:nvSpPr>
        <p:spPr>
          <a:xfrm>
            <a:off x="470887" y="3889355"/>
            <a:ext cx="6175898" cy="215444"/>
          </a:xfrm>
          <a:prstGeom prst="rect">
            <a:avLst/>
          </a:prstGeom>
          <a:noFill/>
        </p:spPr>
        <p:txBody>
          <a:bodyPr wrap="square" lIns="0" tIns="0" rIns="0" bIns="0" rtlCol="0">
            <a:spAutoFit/>
          </a:bodyPr>
          <a:lstStyle/>
          <a:p>
            <a:pPr lvl="0" defTabSz="914400" eaLnBrk="0" fontAlgn="base" hangingPunct="0">
              <a:spcBef>
                <a:spcPct val="0"/>
              </a:spcBef>
              <a:spcAft>
                <a:spcPct val="0"/>
              </a:spcAft>
            </a:pPr>
            <a:r>
              <a:rPr lang="ja-JP" altLang="en-US" sz="1400" b="1">
                <a:latin typeface="Hiragino Kaku Gothic ProN W6" panose="020B0300000000000000" pitchFamily="34" charset="-128"/>
                <a:ea typeface="Hiragino Kaku Gothic ProN W6" panose="020B0300000000000000" pitchFamily="34" charset="-128"/>
              </a:rPr>
              <a:t>高齢者施設における多発性骨髄腫患者のオピオイド使用困難症例</a:t>
            </a:r>
            <a:endParaRPr lang="ja-JP" altLang="ja-JP" sz="1400" b="1" dirty="0">
              <a:latin typeface="Hiragino Kaku Gothic ProN W6" panose="020B0300000000000000" pitchFamily="34" charset="-128"/>
              <a:ea typeface="Hiragino Kaku Gothic ProN W6" panose="020B0300000000000000" pitchFamily="34" charset="-128"/>
            </a:endParaRPr>
          </a:p>
        </p:txBody>
      </p:sp>
      <p:sp>
        <p:nvSpPr>
          <p:cNvPr id="1076" name="テキスト ボックス 25"/>
          <p:cNvSpPr txBox="1"/>
          <p:nvPr/>
        </p:nvSpPr>
        <p:spPr>
          <a:xfrm>
            <a:off x="1367515" y="3467142"/>
            <a:ext cx="1489510" cy="307777"/>
          </a:xfrm>
          <a:prstGeom prst="rect">
            <a:avLst/>
          </a:prstGeom>
          <a:noFill/>
        </p:spPr>
        <p:txBody>
          <a:bodyPr wrap="none" rtlCol="0">
            <a:spAutoFit/>
          </a:bodyPr>
          <a:lstStyle/>
          <a:p>
            <a:r>
              <a:rPr kumimoji="1" lang="en-US" altLang="ja-JP" sz="1400" b="1" u="sng" dirty="0">
                <a:latin typeface="UD デジタル 教科書体 NK-B" panose="02020700000000000000" pitchFamily="18" charset="-128"/>
                <a:ea typeface="UD デジタル 教科書体 NK-B" panose="02020700000000000000" pitchFamily="18" charset="-128"/>
              </a:rPr>
              <a:t>19:30</a:t>
            </a:r>
            <a:r>
              <a:rPr kumimoji="1" lang="ja-JP" altLang="en-US" sz="1400" b="1" u="sng">
                <a:latin typeface="UD デジタル 教科書体 NK-B" panose="02020700000000000000" pitchFamily="18" charset="-128"/>
                <a:ea typeface="UD デジタル 教科書体 NK-B" panose="02020700000000000000" pitchFamily="18" charset="-128"/>
              </a:rPr>
              <a:t>～</a:t>
            </a:r>
            <a:r>
              <a:rPr lang="en-US" altLang="ja-JP" sz="1400" b="1" u="sng" dirty="0">
                <a:latin typeface="UD デジタル 教科書体 NK-B" panose="02020700000000000000" pitchFamily="18" charset="-128"/>
                <a:ea typeface="UD デジタル 教科書体 NK-B" panose="02020700000000000000" pitchFamily="18" charset="-128"/>
              </a:rPr>
              <a:t>20</a:t>
            </a:r>
            <a:r>
              <a:rPr kumimoji="1" lang="en-US" altLang="ja-JP" sz="1400" b="1" u="sng" dirty="0">
                <a:latin typeface="UD デジタル 教科書体 NK-B" panose="02020700000000000000" pitchFamily="18" charset="-128"/>
                <a:ea typeface="UD デジタル 教科書体 NK-B" panose="02020700000000000000" pitchFamily="18" charset="-128"/>
              </a:rPr>
              <a:t>:00</a:t>
            </a:r>
            <a:endParaRPr kumimoji="1" lang="ja-JP" altLang="en-US" sz="1400" b="1" u="sng" dirty="0">
              <a:latin typeface="UD デジタル 教科書体 NK-B" panose="02020700000000000000" pitchFamily="18" charset="-128"/>
              <a:ea typeface="UD デジタル 教科書体 NK-B" panose="02020700000000000000" pitchFamily="18" charset="-128"/>
            </a:endParaRPr>
          </a:p>
        </p:txBody>
      </p:sp>
      <p:sp>
        <p:nvSpPr>
          <p:cNvPr id="1077" name="正方形/長方形 26"/>
          <p:cNvSpPr/>
          <p:nvPr/>
        </p:nvSpPr>
        <p:spPr>
          <a:xfrm>
            <a:off x="764704" y="4160912"/>
            <a:ext cx="5832649" cy="307777"/>
          </a:xfrm>
          <a:prstGeom prst="rect">
            <a:avLst/>
          </a:prstGeom>
        </p:spPr>
        <p:txBody>
          <a:bodyPr wrap="square">
            <a:spAutoFit/>
          </a:bodyPr>
          <a:lstStyle/>
          <a:p>
            <a:pPr algn="r"/>
            <a:r>
              <a:rPr lang="ja-JP" altLang="en-US" sz="1400" b="1">
                <a:solidFill>
                  <a:srgbClr val="212121"/>
                </a:solidFill>
                <a:latin typeface="Hiragino Kaku Gothic ProN W6" panose="020B0300000000000000" pitchFamily="34" charset="-128"/>
                <a:ea typeface="Hiragino Kaku Gothic ProN W6" panose="020B0300000000000000" pitchFamily="34" charset="-128"/>
              </a:rPr>
              <a:t>株式会社メディカルガーデン　ガーデン薬局　島田　顕　</a:t>
            </a:r>
            <a:r>
              <a:rPr lang="ja-JP" altLang="en-US" sz="1400" b="1" dirty="0">
                <a:solidFill>
                  <a:srgbClr val="212121"/>
                </a:solidFill>
                <a:latin typeface="Hiragino Kaku Gothic ProN W6" panose="020B0300000000000000" pitchFamily="34" charset="-128"/>
                <a:ea typeface="Hiragino Kaku Gothic ProN W6" panose="020B0300000000000000" pitchFamily="34" charset="-128"/>
              </a:rPr>
              <a:t>先生</a:t>
            </a:r>
          </a:p>
        </p:txBody>
      </p:sp>
      <p:sp>
        <p:nvSpPr>
          <p:cNvPr id="1078" name="角丸四角形 8"/>
          <p:cNvSpPr/>
          <p:nvPr/>
        </p:nvSpPr>
        <p:spPr>
          <a:xfrm>
            <a:off x="376074" y="6485192"/>
            <a:ext cx="1324734" cy="268008"/>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単位申請方法</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79" name="角丸四角形 8"/>
          <p:cNvSpPr/>
          <p:nvPr/>
        </p:nvSpPr>
        <p:spPr>
          <a:xfrm>
            <a:off x="336406" y="4491200"/>
            <a:ext cx="1130325" cy="317784"/>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lang="ja-JP" altLang="en-US" sz="1400">
                <a:solidFill>
                  <a:schemeClr val="bg1"/>
                </a:solidFill>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参加</a:t>
            </a:r>
            <a:r>
              <a:rPr kumimoji="1" lang="ja-JP" altLang="en-US" sz="1400" b="0" i="0" u="none" strike="noStrike" kern="1200" cap="none" spc="0" normalizeH="0" baseline="0" noProof="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方法</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80" name="テキスト ボックス 30"/>
          <p:cNvSpPr txBox="1"/>
          <p:nvPr/>
        </p:nvSpPr>
        <p:spPr>
          <a:xfrm>
            <a:off x="336406" y="4883314"/>
            <a:ext cx="6200061" cy="861774"/>
          </a:xfrm>
          <a:prstGeom prst="rect">
            <a:avLst/>
          </a:prstGeom>
          <a:noFill/>
        </p:spPr>
        <p:txBody>
          <a:bodyPr wrap="square" lIns="0" tIns="0" rIns="0" bIns="0" rtlCol="0">
            <a:spAutoFit/>
          </a:bodyPr>
          <a:lstStyle/>
          <a:p>
            <a:pPr marL="0" marR="0" lvl="0" indent="0" defTabSz="914373"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当日以下の</a:t>
            </a:r>
            <a:r>
              <a:rPr kumimoji="1" lang="en-US" altLang="ja-JP"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URL</a:t>
            </a:r>
            <a:r>
              <a:rPr kumimoji="1" lang="ja-JP" altLang="en-US"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もしくは</a:t>
            </a:r>
            <a:r>
              <a:rPr kumimoji="1" lang="en-US" altLang="ja-JP"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QR</a:t>
            </a:r>
            <a:r>
              <a:rPr kumimoji="1" lang="ja-JP" altLang="en-US"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コードからご参加ください。</a:t>
            </a:r>
            <a:endParaRPr kumimoji="1" lang="en-US" altLang="ja-JP"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dirty="0">
                <a:solidFill>
                  <a:srgbClr val="0070C0"/>
                </a:solidFill>
                <a:latin typeface="UD デジタル 教科書体 NK-B" panose="02020700000000000000" pitchFamily="18" charset="-128"/>
                <a:ea typeface="UD デジタル 教科書体 NK-B" panose="02020700000000000000" pitchFamily="18" charset="-128"/>
              </a:rPr>
              <a:t>なお、</a:t>
            </a:r>
            <a:r>
              <a:rPr lang="en" altLang="ja-JP" sz="1400" dirty="0">
                <a:solidFill>
                  <a:srgbClr val="0070C0"/>
                </a:solidFill>
                <a:latin typeface="UD デジタル 教科書体 NK-B" panose="02020700000000000000" pitchFamily="18" charset="-128"/>
                <a:ea typeface="UD デジタル 教科書体 NK-B" panose="02020700000000000000" pitchFamily="18" charset="-128"/>
              </a:rPr>
              <a:t>T-PAS Spin-off meeting</a:t>
            </a:r>
            <a:r>
              <a:rPr lang="ja-JP" altLang="en-US" sz="1400" dirty="0">
                <a:solidFill>
                  <a:srgbClr val="0070C0"/>
                </a:solidFill>
                <a:latin typeface="UD デジタル 教科書体 NK-B" panose="02020700000000000000" pitchFamily="18" charset="-128"/>
                <a:ea typeface="UD デジタル 教科書体 NK-B" panose="02020700000000000000" pitchFamily="18" charset="-128"/>
              </a:rPr>
              <a:t>の様子は録画させていただき</a:t>
            </a:r>
            <a:endParaRPr lang="en-US" altLang="ja-JP" sz="1400" dirty="0">
              <a:solidFill>
                <a:srgbClr val="0070C0"/>
              </a:solidFill>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dirty="0">
                <a:solidFill>
                  <a:srgbClr val="0070C0"/>
                </a:solidFill>
                <a:latin typeface="UD デジタル 教科書体 NK-B" panose="02020700000000000000" pitchFamily="18" charset="-128"/>
                <a:ea typeface="UD デジタル 教科書体 NK-B" panose="02020700000000000000" pitchFamily="18" charset="-128"/>
              </a:rPr>
              <a:t>一部の動画や静止画を今後の</a:t>
            </a:r>
            <a:r>
              <a:rPr lang="en" altLang="ja-JP" sz="1400" dirty="0">
                <a:solidFill>
                  <a:srgbClr val="0070C0"/>
                </a:solidFill>
                <a:latin typeface="UD デジタル 教科書体 NK-B" panose="02020700000000000000" pitchFamily="18" charset="-128"/>
                <a:ea typeface="UD デジタル 教科書体 NK-B" panose="02020700000000000000" pitchFamily="18" charset="-128"/>
              </a:rPr>
              <a:t>T-PAS</a:t>
            </a:r>
            <a:r>
              <a:rPr lang="ja-JP" altLang="en-US" sz="1400" dirty="0">
                <a:solidFill>
                  <a:srgbClr val="0070C0"/>
                </a:solidFill>
                <a:latin typeface="UD デジタル 教科書体 NK-B" panose="02020700000000000000" pitchFamily="18" charset="-128"/>
                <a:ea typeface="UD デジタル 教科書体 NK-B" panose="02020700000000000000" pitchFamily="18" charset="-128"/>
              </a:rPr>
              <a:t>の資料に活用したり</a:t>
            </a:r>
          </a:p>
          <a:p>
            <a:pPr>
              <a:defRPr/>
            </a:pPr>
            <a:r>
              <a:rPr lang="en" altLang="ja-JP" sz="1400" dirty="0">
                <a:solidFill>
                  <a:srgbClr val="0070C0"/>
                </a:solidFill>
                <a:latin typeface="UD デジタル 教科書体 NK-B" panose="02020700000000000000" pitchFamily="18" charset="-128"/>
                <a:ea typeface="UD デジタル 教科書体 NK-B" panose="02020700000000000000" pitchFamily="18" charset="-128"/>
              </a:rPr>
              <a:t>T-PAS Instagram</a:t>
            </a:r>
            <a:r>
              <a:rPr lang="ja-JP" altLang="en-US" sz="1400" dirty="0">
                <a:solidFill>
                  <a:srgbClr val="0070C0"/>
                </a:solidFill>
                <a:latin typeface="UD デジタル 教科書体 NK-B" panose="02020700000000000000" pitchFamily="18" charset="-128"/>
                <a:ea typeface="UD デジタル 教科書体 NK-B" panose="02020700000000000000" pitchFamily="18" charset="-128"/>
              </a:rPr>
              <a:t>で公開をさせていただきますので予めご了承ください</a:t>
            </a:r>
          </a:p>
        </p:txBody>
      </p:sp>
      <p:sp>
        <p:nvSpPr>
          <p:cNvPr id="1081" name="角丸四角形 8"/>
          <p:cNvSpPr/>
          <p:nvPr/>
        </p:nvSpPr>
        <p:spPr>
          <a:xfrm>
            <a:off x="376074" y="7977336"/>
            <a:ext cx="3484974" cy="360040"/>
          </a:xfrm>
          <a:prstGeom prst="roundRect">
            <a:avLst/>
          </a:prstGeom>
          <a:solidFill>
            <a:srgbClr val="00919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0" marR="0" lvl="0" indent="0" algn="ctr" defTabSz="914373"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T-PAS </a:t>
            </a:r>
            <a:r>
              <a:rPr kumimoji="1" lang="en-US" altLang="ja-JP" sz="1400" b="0" i="0" u="none" strike="noStrike" kern="1200" cap="none" spc="0" normalizeH="0" baseline="0" noProof="0" dirty="0" err="1">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Youtube</a:t>
            </a:r>
            <a:r>
              <a:rPr lang="ja-JP" altLang="en-US" sz="1400">
                <a:solidFill>
                  <a:schemeClr val="bg1"/>
                </a:solidFill>
                <a:latin typeface="UD デジタル 教科書体 NK-B" panose="02020700000000000000" pitchFamily="18" charset="-128"/>
                <a:ea typeface="UD デジタル 教科書体 NK-B" panose="02020700000000000000" pitchFamily="18" charset="-128"/>
                <a:cs typeface="メイリオ" panose="020B0604030504040204" pitchFamily="50" charset="-128"/>
              </a:rPr>
              <a:t>公式チャンネルのご紹介</a:t>
            </a:r>
            <a:endParaRPr kumimoji="1" lang="ja-JP" altLang="en-US" sz="1400" b="0" i="0" u="none" strike="noStrike" kern="1200" cap="none" spc="0" normalizeH="0" baseline="0" noProof="0" dirty="0">
              <a:ln>
                <a:noFill/>
              </a:ln>
              <a:solidFill>
                <a:schemeClr val="bg1"/>
              </a:solidFill>
              <a:effectLst/>
              <a:uLnTx/>
              <a:uFillTx/>
              <a:latin typeface="UD デジタル 教科書体 NK-B" panose="02020700000000000000" pitchFamily="18" charset="-128"/>
              <a:ea typeface="UD デジタル 教科書体 NK-B" panose="02020700000000000000" pitchFamily="18" charset="-128"/>
              <a:cs typeface="メイリオ" panose="020B0604030504040204" pitchFamily="50" charset="-128"/>
            </a:endParaRPr>
          </a:p>
        </p:txBody>
      </p:sp>
      <p:sp>
        <p:nvSpPr>
          <p:cNvPr id="1082" name="テキスト ボックス 46"/>
          <p:cNvSpPr txBox="1"/>
          <p:nvPr/>
        </p:nvSpPr>
        <p:spPr>
          <a:xfrm>
            <a:off x="434148" y="6835175"/>
            <a:ext cx="6200061" cy="1077218"/>
          </a:xfrm>
          <a:prstGeom prst="rect">
            <a:avLst/>
          </a:prstGeom>
          <a:noFill/>
        </p:spPr>
        <p:txBody>
          <a:bodyPr wrap="square" lIns="0" tIns="0" rIns="0" bIns="0" rtlCol="0">
            <a:spAutoFit/>
          </a:bodyPr>
          <a:lstStyle/>
          <a:p>
            <a:pPr marL="0" marR="0" lvl="0" indent="0" defTabSz="914373"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effectLst/>
                <a:uLnTx/>
                <a:uFillTx/>
                <a:latin typeface="UD デジタル 教科書体 NK-B" panose="02020700000000000000" pitchFamily="18" charset="-128"/>
                <a:ea typeface="UD デジタル 教科書体 NK-B" panose="02020700000000000000" pitchFamily="18" charset="-128"/>
              </a:rPr>
              <a:t>日本緩和医療薬学会　緩和薬物療法認定薬剤師の認定単位１単位を申請します。</a:t>
            </a:r>
            <a:endParaRPr kumimoji="1" lang="en-US" altLang="ja-JP"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effectLst/>
                <a:uLnTx/>
                <a:uFillTx/>
                <a:latin typeface="UD デジタル 教科書体 NK-B" panose="02020700000000000000" pitchFamily="18" charset="-128"/>
                <a:ea typeface="UD デジタル 教科書体 NK-B" panose="02020700000000000000" pitchFamily="18" charset="-128"/>
              </a:rPr>
              <a:t>単位を希望される方は勉強会終了時にメッセージでアンケートリンクを提示いたしますので、そちらから必要事項をご入力ください。</a:t>
            </a:r>
            <a:endParaRPr kumimoji="1" lang="en-US" altLang="ja-JP" sz="140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a:latin typeface="UD デジタル 教科書体 NK-B" panose="02020700000000000000" pitchFamily="18" charset="-128"/>
                <a:ea typeface="UD デジタル 教科書体 NK-B" panose="02020700000000000000" pitchFamily="18" charset="-128"/>
              </a:rPr>
              <a:t>参加記録を確認できた方の名簿を学会に提出します。</a:t>
            </a:r>
            <a:endParaRPr lang="en-US" altLang="ja-JP" sz="1400" dirty="0">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srgbClr val="FF0000"/>
                </a:solidFill>
                <a:effectLst/>
                <a:uLnTx/>
                <a:uFillTx/>
                <a:latin typeface="UD デジタル 教科書体 NK-B" panose="02020700000000000000" pitchFamily="18" charset="-128"/>
                <a:ea typeface="UD デジタル 教科書体 NK-B" panose="02020700000000000000" pitchFamily="18" charset="-128"/>
              </a:rPr>
              <a:t>記載に不備がある場合は申請できませんので、ご注意ください。</a:t>
            </a:r>
            <a:endParaRPr kumimoji="1" lang="ja-JP" altLang="en-US" sz="1400" i="0" u="none" strike="noStrike" kern="1200" cap="none" spc="0" normalizeH="0" baseline="0" noProof="0" dirty="0">
              <a:ln>
                <a:noFill/>
              </a:ln>
              <a:solidFill>
                <a:srgbClr val="FF0000"/>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1083" name="テキスト ボックス 47">
            <a:hlinkClick r:id="rId4"/>
          </p:cNvPr>
          <p:cNvSpPr txBox="1"/>
          <p:nvPr/>
        </p:nvSpPr>
        <p:spPr>
          <a:xfrm>
            <a:off x="376074" y="8427022"/>
            <a:ext cx="6200061" cy="646331"/>
          </a:xfrm>
          <a:prstGeom prst="rect">
            <a:avLst/>
          </a:prstGeom>
          <a:noFill/>
        </p:spPr>
        <p:txBody>
          <a:bodyPr wrap="square" lIns="0" tIns="0" rIns="0" bIns="0" rtlCol="0">
            <a:spAutoFit/>
          </a:bodyPr>
          <a:lstStyle/>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a:latin typeface="UD デジタル 教科書体 NK-B" panose="02020700000000000000" pitchFamily="18" charset="-128"/>
                <a:ea typeface="UD デジタル 教科書体 NK-B" panose="02020700000000000000" pitchFamily="18" charset="-128"/>
              </a:rPr>
              <a:t>論文紹介の様子は下記の</a:t>
            </a:r>
            <a:r>
              <a:rPr lang="en-US" altLang="ja-JP" sz="1400" dirty="0">
                <a:latin typeface="UD デジタル 教科書体 NK-B" panose="02020700000000000000" pitchFamily="18" charset="-128"/>
                <a:ea typeface="UD デジタル 教科書体 NK-B" panose="02020700000000000000" pitchFamily="18" charset="-128"/>
              </a:rPr>
              <a:t>T-PAS YouTube</a:t>
            </a:r>
            <a:r>
              <a:rPr lang="ja-JP" altLang="en-US" sz="1400">
                <a:latin typeface="UD デジタル 教科書体 NK-B" panose="02020700000000000000" pitchFamily="18" charset="-128"/>
                <a:ea typeface="UD デジタル 教科書体 NK-B" panose="02020700000000000000" pitchFamily="18" charset="-128"/>
              </a:rPr>
              <a:t>公式チャンネルで公開させて</a:t>
            </a:r>
            <a:endParaRPr lang="en-US" altLang="ja-JP" sz="1400" dirty="0">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a:latin typeface="UD デジタル 教科書体 NK-B" panose="02020700000000000000" pitchFamily="18" charset="-128"/>
                <a:ea typeface="UD デジタル 教科書体 NK-B" panose="02020700000000000000" pitchFamily="18" charset="-128"/>
              </a:rPr>
              <a:t>いただいております。ご覧になっていただき、もしよろしければチャンネル登録を</a:t>
            </a:r>
            <a:endParaRPr lang="en-US" altLang="ja-JP" sz="1400" dirty="0">
              <a:latin typeface="UD デジタル 教科書体 NK-B" panose="02020700000000000000" pitchFamily="18" charset="-128"/>
              <a:ea typeface="UD デジタル 教科書体 NK-B" panose="02020700000000000000" pitchFamily="18" charset="-128"/>
            </a:endParaRPr>
          </a:p>
          <a:p>
            <a:pPr marL="0" marR="0" lvl="0" indent="0" defTabSz="914373" rtl="0" eaLnBrk="1" fontAlgn="auto" latinLnBrk="0" hangingPunct="1">
              <a:lnSpc>
                <a:spcPct val="100000"/>
              </a:lnSpc>
              <a:spcBef>
                <a:spcPts val="0"/>
              </a:spcBef>
              <a:spcAft>
                <a:spcPts val="0"/>
              </a:spcAft>
              <a:buClrTx/>
              <a:buSzTx/>
              <a:buFontTx/>
              <a:buNone/>
              <a:tabLst/>
              <a:defRPr/>
            </a:pPr>
            <a:r>
              <a:rPr lang="ja-JP" altLang="en-US" sz="1400">
                <a:latin typeface="UD デジタル 教科書体 NK-B" panose="02020700000000000000" pitchFamily="18" charset="-128"/>
                <a:ea typeface="UD デジタル 教科書体 NK-B" panose="02020700000000000000" pitchFamily="18" charset="-128"/>
              </a:rPr>
              <a:t>いただきますと幸いでございます。</a:t>
            </a:r>
            <a:endParaRPr lang="en-US" altLang="ja-JP" sz="1400" dirty="0">
              <a:latin typeface="UD デジタル 教科書体 NK-B" panose="02020700000000000000" pitchFamily="18" charset="-128"/>
              <a:ea typeface="UD デジタル 教科書体 NK-B" panose="02020700000000000000" pitchFamily="18" charset="-128"/>
            </a:endParaRPr>
          </a:p>
        </p:txBody>
      </p:sp>
      <p:sp>
        <p:nvSpPr>
          <p:cNvPr id="1084" name="テキスト ボックス 48"/>
          <p:cNvSpPr txBox="1"/>
          <p:nvPr/>
        </p:nvSpPr>
        <p:spPr>
          <a:xfrm>
            <a:off x="281865" y="9026012"/>
            <a:ext cx="6017188" cy="307777"/>
          </a:xfrm>
          <a:prstGeom prst="rect">
            <a:avLst/>
          </a:prstGeom>
          <a:noFill/>
        </p:spPr>
        <p:txBody>
          <a:bodyPr wrap="square">
            <a:spAutoFit/>
          </a:bodyPr>
          <a:lstStyle/>
          <a:p>
            <a:r>
              <a:rPr lang="ja-JP" altLang="en-US" sz="1400" dirty="0">
                <a:hlinkClick r:id="rId4"/>
              </a:rPr>
              <a:t>https://www.</a:t>
            </a:r>
            <a:r>
              <a:rPr lang="ja-JP" altLang="en-US" sz="1100" dirty="0">
                <a:hlinkClick r:id="rId4"/>
              </a:rPr>
              <a:t>youtube</a:t>
            </a:r>
            <a:r>
              <a:rPr lang="ja-JP" altLang="en-US" sz="1400" dirty="0">
                <a:hlinkClick r:id="rId4"/>
              </a:rPr>
              <a:t>.com/channel/UC56hm0s0-641zh9Z255lsbA</a:t>
            </a:r>
            <a:endParaRPr lang="ja-JP" altLang="en-US" sz="1400" dirty="0"/>
          </a:p>
        </p:txBody>
      </p:sp>
      <p:pic>
        <p:nvPicPr>
          <p:cNvPr id="1085" name="図 49"/>
          <p:cNvPicPr>
            <a:picLocks noChangeAspect="1"/>
          </p:cNvPicPr>
          <p:nvPr/>
        </p:nvPicPr>
        <p:blipFill>
          <a:blip r:embed="rId5"/>
          <a:stretch>
            <a:fillRect/>
          </a:stretch>
        </p:blipFill>
        <p:spPr>
          <a:xfrm>
            <a:off x="5229200" y="8937374"/>
            <a:ext cx="524239" cy="524239"/>
          </a:xfrm>
          <a:prstGeom prst="rect">
            <a:avLst/>
          </a:prstGeom>
        </p:spPr>
      </p:pic>
      <p:sp>
        <p:nvSpPr>
          <p:cNvPr id="1086" name="テキスト ボックス 50"/>
          <p:cNvSpPr txBox="1"/>
          <p:nvPr/>
        </p:nvSpPr>
        <p:spPr>
          <a:xfrm>
            <a:off x="3068960" y="6075511"/>
            <a:ext cx="2868443" cy="461665"/>
          </a:xfrm>
          <a:prstGeom prst="rect">
            <a:avLst/>
          </a:prstGeom>
          <a:noFill/>
        </p:spPr>
        <p:txBody>
          <a:bodyPr wrap="square">
            <a:spAutoFit/>
          </a:bodyPr>
          <a:lstStyle/>
          <a:p>
            <a:r>
              <a:rPr lang="ja-JP" altLang="en-US" sz="1200" b="1" dirty="0">
                <a:effectLst/>
                <a:latin typeface="Hiragino Kaku Gothic ProN W6" panose="020B0300000000000000" pitchFamily="34" charset="-128"/>
                <a:ea typeface="Hiragino Kaku Gothic ProN W6" panose="020B0300000000000000" pitchFamily="34" charset="-128"/>
              </a:rPr>
              <a:t>ミーティング</a:t>
            </a:r>
            <a:r>
              <a:rPr lang="en" altLang="ja-JP" sz="1200" b="1" dirty="0">
                <a:effectLst/>
                <a:latin typeface="Hiragino Kaku Gothic ProN W6" panose="020B0300000000000000" pitchFamily="34" charset="-128"/>
                <a:ea typeface="Hiragino Kaku Gothic ProN W6" panose="020B0300000000000000" pitchFamily="34" charset="-128"/>
              </a:rPr>
              <a:t>ID: 869 6690 2614 </a:t>
            </a:r>
            <a:endParaRPr lang="en-US" altLang="ja-JP" sz="1200" b="1" dirty="0">
              <a:effectLst/>
              <a:latin typeface="Hiragino Kaku Gothic ProN W6" panose="020B0300000000000000" pitchFamily="34" charset="-128"/>
              <a:ea typeface="Hiragino Kaku Gothic ProN W6" panose="020B0300000000000000"/>
            </a:endParaRPr>
          </a:p>
          <a:p>
            <a:r>
              <a:rPr lang="ja-JP" altLang="en-US" sz="1200" b="1" dirty="0">
                <a:effectLst/>
                <a:latin typeface="Hiragino Kaku Gothic ProN W6" panose="020B0300000000000000" pitchFamily="34" charset="-128"/>
                <a:ea typeface="Hiragino Kaku Gothic ProN W6" panose="020B0300000000000000" pitchFamily="34" charset="-128"/>
              </a:rPr>
              <a:t>パスコード</a:t>
            </a:r>
            <a:r>
              <a:rPr lang="en-US" altLang="ja-JP" sz="1200" b="1" dirty="0">
                <a:effectLst/>
                <a:latin typeface="Hiragino Kaku Gothic ProN W6" panose="020B0300000000000000" pitchFamily="34" charset="-128"/>
                <a:ea typeface="Hiragino Kaku Gothic ProN W6" panose="020B0300000000000000" pitchFamily="34" charset="-128"/>
              </a:rPr>
              <a:t>: </a:t>
            </a:r>
            <a:r>
              <a:rPr lang="en-US" altLang="ja-JP" sz="1200" b="1" dirty="0">
                <a:latin typeface="Hiragino Kaku Gothic ProN W6" panose="020B0300000000000000" pitchFamily="34" charset="-128"/>
                <a:ea typeface="Hiragino Kaku Gothic ProN W6" panose="020B0300000000000000" pitchFamily="34" charset="-128"/>
              </a:rPr>
              <a:t>864902</a:t>
            </a:r>
          </a:p>
        </p:txBody>
      </p:sp>
      <p:sp>
        <p:nvSpPr>
          <p:cNvPr id="1087" name="テキスト ボックス 3">
            <a:hlinkClick r:id="rId6"/>
          </p:cNvPr>
          <p:cNvSpPr txBox="1"/>
          <p:nvPr/>
        </p:nvSpPr>
        <p:spPr>
          <a:xfrm>
            <a:off x="292131" y="5745222"/>
            <a:ext cx="6284003" cy="246221"/>
          </a:xfrm>
          <a:prstGeom prst="rect">
            <a:avLst/>
          </a:prstGeom>
          <a:noFill/>
        </p:spPr>
        <p:txBody>
          <a:bodyPr wrap="square">
            <a:spAutoFit/>
          </a:bodyPr>
          <a:lstStyle/>
          <a:p>
            <a:r>
              <a:rPr lang="en" altLang="ja-JP" sz="1000" u="sng" dirty="0">
                <a:latin typeface="UD Digi Kyokasho NK-B" panose="02020700000000000000" pitchFamily="18" charset="-128"/>
                <a:ea typeface="UD Digi Kyokasho NK-B" panose="02020700000000000000" pitchFamily="18" charset="-128"/>
              </a:rPr>
              <a:t>https://us02web.zoom.us/j/86966902614?pwd=UyrquvGU44kI8EwsxGera1UAU41DZY.1</a:t>
            </a:r>
          </a:p>
        </p:txBody>
      </p:sp>
      <p:pic>
        <p:nvPicPr>
          <p:cNvPr id="2" name="図 1">
            <a:extLst>
              <a:ext uri="{FF2B5EF4-FFF2-40B4-BE49-F238E27FC236}">
                <a16:creationId xmlns:a16="http://schemas.microsoft.com/office/drawing/2014/main" id="{FAAFC57C-8836-E83E-7899-4CD4DE87C350}"/>
              </a:ext>
            </a:extLst>
          </p:cNvPr>
          <p:cNvPicPr>
            <a:picLocks noChangeAspect="1"/>
          </p:cNvPicPr>
          <p:nvPr/>
        </p:nvPicPr>
        <p:blipFill>
          <a:blip r:embed="rId7"/>
          <a:stretch>
            <a:fillRect/>
          </a:stretch>
        </p:blipFill>
        <p:spPr>
          <a:xfrm>
            <a:off x="5545923" y="4687792"/>
            <a:ext cx="782960" cy="782960"/>
          </a:xfrm>
          <a:prstGeom prst="rect">
            <a:avLst/>
          </a:prstGeom>
        </p:spPr>
      </p:pic>
    </p:spTree>
    <p:extLst>
      <p:ext uri="{BB962C8B-B14F-4D97-AF65-F5344CB8AC3E}">
        <p14:creationId xmlns:p14="http://schemas.microsoft.com/office/powerpoint/2010/main" val="2644651647"/>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{E5EFE02D-4E3C-7748-918E-5A03A114A83E}tf10001071</Template>
  <TotalTime>4584</TotalTime>
  <Words>334</Words>
  <Application>Microsoft Office PowerPoint</Application>
  <PresentationFormat>A4 210 x 297 mm</PresentationFormat>
  <Paragraphs>35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Hiragino Kaku Gothic ProN W6</vt:lpstr>
      <vt:lpstr>UD Digi Kyokasho NK-B</vt:lpstr>
      <vt:lpstr>UD Digi Kyokasho NK-B</vt:lpstr>
      <vt:lpstr>Arial</vt:lpstr>
      <vt:lpstr>Calibri</vt:lpstr>
      <vt:lpstr>2_Office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EIG24</dc:creator>
  <cp:lastModifiedBy>昭太 藤村</cp:lastModifiedBy>
  <cp:revision>201</cp:revision>
  <cp:lastPrinted>2022-04-06T22:41:52Z</cp:lastPrinted>
  <dcterms:created xsi:type="dcterms:W3CDTF">2013-06-19T09:52:51Z</dcterms:created>
  <dcterms:modified xsi:type="dcterms:W3CDTF">2026-03-22T23:59:44Z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