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75" r:id="rId2"/>
  </p:sldMasterIdLst>
  <p:notesMasterIdLst>
    <p:notesMasterId r:id="rId6"/>
  </p:notesMasterIdLst>
  <p:sldIdLst>
    <p:sldId id="257" r:id="rId3"/>
    <p:sldId id="260" r:id="rId4"/>
    <p:sldId id="311" r:id="rId5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5"/>
    <a:srgbClr val="004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9"/>
    <p:restoredTop sz="94792"/>
  </p:normalViewPr>
  <p:slideViewPr>
    <p:cSldViewPr snapToGrid="0" snapToObjects="1">
      <p:cViewPr varScale="1">
        <p:scale>
          <a:sx n="58" d="100"/>
          <a:sy n="58" d="100"/>
        </p:scale>
        <p:origin x="19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ECB3-77DC-4CF4-8058-9F106CA155A0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AB9D9-BAF5-4258-B908-9F9FE72F93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47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007943" eaLnBrk="1" hangingPunct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31481-4106-4C41-89EB-212E1D79CA6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75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299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88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0"/>
            <a:ext cx="1700927" cy="912269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984" y="428170"/>
            <a:ext cx="4976786" cy="912269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982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6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62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50"/>
            </a:lvl1pPr>
            <a:lvl2pPr marL="352271" indent="0" algn="ctr">
              <a:buNone/>
              <a:defRPr sz="1541"/>
            </a:lvl2pPr>
            <a:lvl3pPr marL="704541" indent="0" algn="ctr">
              <a:buNone/>
              <a:defRPr sz="1388"/>
            </a:lvl3pPr>
            <a:lvl4pPr marL="1056811" indent="0" algn="ctr">
              <a:buNone/>
              <a:defRPr sz="1232"/>
            </a:lvl4pPr>
            <a:lvl5pPr marL="1409083" indent="0" algn="ctr">
              <a:buNone/>
              <a:defRPr sz="1232"/>
            </a:lvl5pPr>
            <a:lvl6pPr marL="1761353" indent="0" algn="ctr">
              <a:buNone/>
              <a:defRPr sz="1232"/>
            </a:lvl6pPr>
            <a:lvl7pPr marL="2113624" indent="0" algn="ctr">
              <a:buNone/>
              <a:defRPr sz="1232"/>
            </a:lvl7pPr>
            <a:lvl8pPr marL="2465895" indent="0" algn="ctr">
              <a:buNone/>
              <a:defRPr sz="1232"/>
            </a:lvl8pPr>
            <a:lvl9pPr marL="2818166" indent="0" algn="ctr">
              <a:buNone/>
              <a:defRPr sz="123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7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A66C60EF-B822-1B42-BA2E-B86125675CC9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4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71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353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970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984" y="2494758"/>
            <a:ext cx="3338856" cy="7056102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2835" y="2494758"/>
            <a:ext cx="3338856" cy="7056102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8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016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468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43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71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30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8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C0816-15A0-4587-B4A0-CAFD1CA6A660}" type="datetimeFigureOut">
              <a:rPr kumimoji="1" lang="ja-JP" altLang="en-US" smtClean="0"/>
              <a:t>2024/8/8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28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9909728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E4697-2EA1-4322-9EC1-48B87BC8C73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820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70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704541" rtl="0" eaLnBrk="1" latinLnBrk="0" hangingPunct="1">
        <a:lnSpc>
          <a:spcPct val="90000"/>
        </a:lnSpc>
        <a:spcBef>
          <a:spcPct val="0"/>
        </a:spcBef>
        <a:buNone/>
        <a:defRPr kumimoji="1" sz="33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135" indent="-176135" algn="l" defTabSz="704541" rtl="0" eaLnBrk="1" latinLnBrk="0" hangingPunct="1">
        <a:lnSpc>
          <a:spcPct val="90000"/>
        </a:lnSpc>
        <a:spcBef>
          <a:spcPts val="771"/>
        </a:spcBef>
        <a:buFont typeface="Arial" panose="020B0604020202020204" pitchFamily="34" charset="0"/>
        <a:buChar char="•"/>
        <a:defRPr kumimoji="1" sz="2157" kern="1200">
          <a:solidFill>
            <a:schemeClr val="tx1"/>
          </a:solidFill>
          <a:latin typeface="+mn-lt"/>
          <a:ea typeface="+mn-ea"/>
          <a:cs typeface="+mn-cs"/>
        </a:defRPr>
      </a:lvl1pPr>
      <a:lvl2pPr marL="528406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850" kern="1200">
          <a:solidFill>
            <a:schemeClr val="tx1"/>
          </a:solidFill>
          <a:latin typeface="+mn-lt"/>
          <a:ea typeface="+mn-ea"/>
          <a:cs typeface="+mn-cs"/>
        </a:defRPr>
      </a:lvl2pPr>
      <a:lvl3pPr marL="880677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541" kern="1200">
          <a:solidFill>
            <a:schemeClr val="tx1"/>
          </a:solidFill>
          <a:latin typeface="+mn-lt"/>
          <a:ea typeface="+mn-ea"/>
          <a:cs typeface="+mn-cs"/>
        </a:defRPr>
      </a:lvl3pPr>
      <a:lvl4pPr marL="1232947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4pPr>
      <a:lvl5pPr marL="1585218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5pPr>
      <a:lvl6pPr marL="1937488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6pPr>
      <a:lvl7pPr marL="2289759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7pPr>
      <a:lvl8pPr marL="2642030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8pPr>
      <a:lvl9pPr marL="2994301" indent="-176135" algn="l" defTabSz="704541" rtl="0" eaLnBrk="1" latinLnBrk="0" hangingPunct="1">
        <a:lnSpc>
          <a:spcPct val="90000"/>
        </a:lnSpc>
        <a:spcBef>
          <a:spcPts val="386"/>
        </a:spcBef>
        <a:buFont typeface="Arial" panose="020B0604020202020204" pitchFamily="34" charset="0"/>
        <a:buChar char="•"/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1pPr>
      <a:lvl2pPr marL="352271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2pPr>
      <a:lvl3pPr marL="704541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3pPr>
      <a:lvl4pPr marL="1056811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4pPr>
      <a:lvl5pPr marL="1409083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5pPr>
      <a:lvl6pPr marL="1761353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6pPr>
      <a:lvl7pPr marL="2113624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7pPr>
      <a:lvl8pPr marL="2465895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8pPr>
      <a:lvl9pPr marL="2818166" algn="l" defTabSz="704541" rtl="0" eaLnBrk="1" latinLnBrk="0" hangingPunct="1">
        <a:defRPr kumimoji="1" sz="13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med.shionogi.co.jp/seminar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no-reply@zoom.us" TargetMode="Externa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5876" y="698306"/>
            <a:ext cx="7619172" cy="51205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3307" dirty="0">
                <a:solidFill>
                  <a:schemeClr val="accent2"/>
                </a:solidFill>
                <a:latin typeface="HGPｺﾞｼｯｸE" pitchFamily="50" charset="-128"/>
                <a:ea typeface="HGPｺﾞｼｯｸE" pitchFamily="50" charset="-128"/>
              </a:rPr>
              <a:t>第</a:t>
            </a:r>
            <a:r>
              <a:rPr lang="en-US" altLang="ja-JP" sz="3307" dirty="0">
                <a:solidFill>
                  <a:schemeClr val="accent2"/>
                </a:solidFill>
                <a:latin typeface="HGPｺﾞｼｯｸE" pitchFamily="50" charset="-128"/>
                <a:ea typeface="HGPｺﾞｼｯｸE" pitchFamily="50" charset="-128"/>
              </a:rPr>
              <a:t>19</a:t>
            </a:r>
            <a:r>
              <a:rPr lang="ja-JP" altLang="en-US" sz="3307" dirty="0">
                <a:solidFill>
                  <a:schemeClr val="accent2"/>
                </a:solidFill>
                <a:latin typeface="HGPｺﾞｼｯｸE" pitchFamily="50" charset="-128"/>
                <a:ea typeface="HGPｺﾞｼｯｸE" pitchFamily="50" charset="-128"/>
              </a:rPr>
              <a:t>回刀根山呼吸器緩和ケア研究会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63" y="320146"/>
            <a:ext cx="7613923" cy="314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0" y="1317312"/>
            <a:ext cx="7543925" cy="29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40694" y="1590659"/>
            <a:ext cx="7587292" cy="120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日時：</a:t>
            </a:r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2024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年</a:t>
            </a:r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9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月</a:t>
            </a:r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20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日</a:t>
            </a:r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(</a:t>
            </a:r>
            <a:r>
              <a:rPr lang="ja-JP" altLang="en-US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金</a:t>
            </a:r>
            <a:r>
              <a:rPr lang="en-US" altLang="ja-JP" sz="20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34" charset="-128"/>
              </a:rPr>
              <a:t>)19:00〜20:10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2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形式：</a:t>
            </a:r>
            <a:r>
              <a:rPr lang="en-US" altLang="ja-JP" sz="2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WEB</a:t>
            </a:r>
            <a:r>
              <a:rPr lang="ja-JP" altLang="en-US" sz="2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2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Zoom</a:t>
            </a:r>
            <a:r>
              <a:rPr lang="ja-JP" altLang="en-US" sz="20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）と会場参加のハイブリッド</a:t>
            </a:r>
            <a:endParaRPr lang="en-US" altLang="ja-JP" sz="16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会場：大阪刀根山医療センター　</a:t>
            </a:r>
            <a:r>
              <a:rPr lang="en-US" altLang="ja-JP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　会議室１</a:t>
            </a:r>
            <a:endParaRPr lang="en-US" altLang="ja-JP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〒</a:t>
            </a:r>
            <a:r>
              <a:rPr lang="en-US" altLang="ja-JP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560-8552 </a:t>
            </a:r>
            <a:r>
              <a:rPr lang="ja-JP" altLang="en-US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大阪府豊中市刀根山</a:t>
            </a:r>
            <a:r>
              <a:rPr lang="en-US" altLang="ja-JP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丁目</a:t>
            </a:r>
            <a:r>
              <a:rPr lang="en-US" altLang="ja-JP" sz="154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1-1</a:t>
            </a:r>
            <a:endParaRPr lang="en-US" altLang="zh-TW" sz="1543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83322" y="4184852"/>
            <a:ext cx="1383997" cy="329891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ja-JP" altLang="en-US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646" dirty="0">
                <a:solidFill>
                  <a:srgbClr val="FFFFFF"/>
                </a:solidFill>
                <a:latin typeface="HGPｺﾞｼｯｸE" pitchFamily="50" charset="-128"/>
                <a:ea typeface="HGPｺﾞｼｯｸE" pitchFamily="50" charset="-128"/>
              </a:rPr>
              <a:t>講演</a:t>
            </a: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en-US" altLang="ja-JP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209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28" y="3060714"/>
            <a:ext cx="7559675" cy="7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113165" y="7169790"/>
            <a:ext cx="1319443" cy="365061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764" dirty="0">
                <a:solidFill>
                  <a:srgbClr val="FFFFFF"/>
                </a:solidFill>
                <a:latin typeface="HGPｺﾞｼｯｸE" pitchFamily="50" charset="-128"/>
                <a:ea typeface="HGPｺﾞｼｯｸE" pitchFamily="50" charset="-128"/>
              </a:rPr>
              <a:t>質疑応答</a:t>
            </a:r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1548196" y="7083658"/>
            <a:ext cx="40122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07943" fontAlgn="base">
              <a:spcBef>
                <a:spcPct val="50000"/>
              </a:spcBef>
              <a:spcAft>
                <a:spcPct val="0"/>
              </a:spcAft>
            </a:pPr>
            <a:r>
              <a:rPr lang="en-US" altLang="ja-JP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20:00</a:t>
            </a:r>
            <a:r>
              <a:rPr lang="ja-JP" altLang="en-US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～</a:t>
            </a:r>
            <a:r>
              <a:rPr lang="en-US" altLang="ja-JP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20:10</a:t>
            </a:r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1467320" y="4124136"/>
            <a:ext cx="41740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07943" fontAlgn="base">
              <a:spcBef>
                <a:spcPct val="50000"/>
              </a:spcBef>
              <a:spcAft>
                <a:spcPct val="0"/>
              </a:spcAft>
            </a:pPr>
            <a:r>
              <a:rPr lang="en-US" altLang="ja-JP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 19:00</a:t>
            </a:r>
            <a:r>
              <a:rPr lang="ja-JP" altLang="en-US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～</a:t>
            </a:r>
            <a:r>
              <a:rPr lang="en-US" altLang="ja-JP" sz="2400" dirty="0">
                <a:solidFill>
                  <a:srgbClr val="000000"/>
                </a:solidFill>
                <a:latin typeface="Calibri"/>
                <a:ea typeface="HGP創英角ｺﾞｼｯｸUB" pitchFamily="50" charset="-128"/>
              </a:rPr>
              <a:t>20:00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557028" y="9578008"/>
            <a:ext cx="3016268" cy="906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1007943"/>
            <a:r>
              <a:rPr lang="en-US" altLang="ja-JP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共催</a:t>
            </a:r>
            <a:r>
              <a:rPr lang="en-US" altLang="ja-JP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323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1007943"/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刀根山呼吸器緩和ケア研究会　</a:t>
            </a:r>
            <a:endParaRPr lang="en-US" altLang="ja-JP" sz="1323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1007943"/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lang="en-US" altLang="ja-JP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一社</a:t>
            </a:r>
            <a:r>
              <a:rPr lang="en-US" altLang="ja-JP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豊中市医師会　　　　　　</a:t>
            </a:r>
            <a:endParaRPr lang="en-US" altLang="ja-JP" sz="1323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1007943"/>
            <a:r>
              <a:rPr lang="ja-JP" altLang="en-US" sz="1323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塩野義製薬株式会社　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-585815" y="4228437"/>
            <a:ext cx="8175675" cy="1049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ja-JP" altLang="en-US" sz="1984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　　　</a:t>
            </a:r>
            <a:endParaRPr lang="en-US" altLang="ja-JP" sz="1543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endParaRPr lang="en-US" altLang="ja-JP" sz="1543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endParaRPr lang="en-US" altLang="ja-JP" sz="1984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6128" y="5878787"/>
            <a:ext cx="7559674" cy="1119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07943">
              <a:lnSpc>
                <a:spcPct val="150000"/>
              </a:lnSpc>
            </a:pP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演者</a:t>
            </a:r>
            <a:r>
              <a:rPr lang="en-US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市立芦屋病院　緩和ケア内科部長　松田　良信　先生</a:t>
            </a:r>
            <a:endParaRPr lang="en-US" altLang="ja-JP" sz="20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1007943">
              <a:lnSpc>
                <a:spcPct val="150000"/>
              </a:lnSpc>
            </a:pPr>
            <a:r>
              <a:rPr lang="en-US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 </a:t>
            </a: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　宝塚市立病院　看護部　看護師長　緩和ケア認定看護師　</a:t>
            </a:r>
            <a:endParaRPr lang="en-US" altLang="ja-JP" sz="20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defTabSz="1007943"/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　　　　　　　　　　　　　　　　</a:t>
            </a:r>
            <a:r>
              <a:rPr lang="en-US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岡山　幸子　先生</a:t>
            </a:r>
          </a:p>
          <a:p>
            <a:pPr defTabSz="1007943"/>
            <a:endParaRPr lang="en-US" altLang="ja-JP" sz="2205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-585815" y="4419134"/>
            <a:ext cx="8175675" cy="1049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ja-JP" altLang="en-US" sz="1984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　　　</a:t>
            </a:r>
            <a:endParaRPr lang="en-US" altLang="ja-JP" sz="1543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endParaRPr lang="en-US" altLang="ja-JP" sz="1543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defTabSz="1007943">
              <a:spcBef>
                <a:spcPct val="20000"/>
              </a:spcBef>
              <a:buClr>
                <a:srgbClr val="31B6FD"/>
              </a:buClr>
              <a:buSzPct val="100000"/>
            </a:pPr>
            <a:endParaRPr lang="en-US" altLang="ja-JP" sz="1984" dirty="0">
              <a:solidFill>
                <a:prstClr val="black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5" y="7613657"/>
            <a:ext cx="7559675" cy="7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18654"/>
            <a:ext cx="7559675" cy="7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tangle 10">
            <a:extLst>
              <a:ext uri="{FF2B5EF4-FFF2-40B4-BE49-F238E27FC236}">
                <a16:creationId xmlns:a16="http://schemas.microsoft.com/office/drawing/2014/main" id="{83D020EB-2558-46C9-AB23-575F1102B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76" y="3123287"/>
            <a:ext cx="7587292" cy="716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1007943">
              <a:lnSpc>
                <a:spcPct val="150000"/>
              </a:lnSpc>
            </a:pPr>
            <a:r>
              <a:rPr lang="ja-JP" altLang="en-US" sz="2000" b="1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　座長　　</a:t>
            </a:r>
            <a:r>
              <a:rPr lang="ja-JP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独立行政法人国立病院機構</a:t>
            </a: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大阪刀根山医療センター</a:t>
            </a:r>
            <a:r>
              <a:rPr lang="en-US" altLang="ja-JP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</a:p>
          <a:p>
            <a:pPr algn="ctr" defTabSz="1007943">
              <a:lnSpc>
                <a:spcPct val="150000"/>
              </a:lnSpc>
            </a:pPr>
            <a:r>
              <a:rPr lang="ja-JP" altLang="en-US" sz="20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呼吸器腫瘍内科　医長　矢野　幸洋  先生</a:t>
            </a:r>
            <a:endParaRPr lang="en-US" altLang="ja-JP" sz="20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8DA0593-135E-414E-8D3F-C8D58A7D8C4F}"/>
              </a:ext>
            </a:extLst>
          </p:cNvPr>
          <p:cNvSpPr txBox="1"/>
          <p:nvPr/>
        </p:nvSpPr>
        <p:spPr>
          <a:xfrm>
            <a:off x="26003" y="7838394"/>
            <a:ext cx="772679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＊本会は、医薬関係者以外の参加はご遠慮頂いております。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（医薬関係者：「主として医師、歯科医師、薬剤師、看護師、診療放射線技師、臨床検査技師、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臨床心理士等の医療専門家（医学部・薬学部等の学生を含む）、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および医療施設において医療に従事する職員」）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＊大阪府医師会生涯研修単位をご希望の方は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郡市区等医師会名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】【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氏名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】【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チケット番号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(8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桁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)】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をご明記の上、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下記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メールアドレスにご連絡頂きますようお願い申し上げます。</a:t>
            </a: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＊緩和医療薬学会単位をご希望の方は会員番号を下記メールアドレスにご連絡頂きますようお願い申し上げます。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塩野義製薬株式会社　江坂営業所 積田佳典　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Email</a:t>
            </a:r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yoshinori.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tsumita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@shionogi.co.jp 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CB86CB9-DF8C-475B-87BF-D9095D0F5CE4}"/>
              </a:ext>
            </a:extLst>
          </p:cNvPr>
          <p:cNvSpPr/>
          <p:nvPr/>
        </p:nvSpPr>
        <p:spPr>
          <a:xfrm>
            <a:off x="256090" y="9578008"/>
            <a:ext cx="37782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＊本会は下記学会の認定を予定しています</a:t>
            </a:r>
            <a:endParaRPr lang="en-US" altLang="ja-JP" sz="12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大阪府医師会生涯教育研修認定　</a:t>
            </a:r>
            <a:endParaRPr lang="en-US" altLang="ja-JP" sz="1200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コード：</a:t>
            </a:r>
            <a:r>
              <a:rPr lang="en-US" altLang="ja-JP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81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ja-JP" altLang="en-US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日本緩和医療薬学会　</a:t>
            </a:r>
            <a:r>
              <a:rPr lang="en-US" altLang="ja-JP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単位取得認定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0526F4-DE32-7770-26A9-16D291CB338F}"/>
              </a:ext>
            </a:extLst>
          </p:cNvPr>
          <p:cNvSpPr txBox="1"/>
          <p:nvPr/>
        </p:nvSpPr>
        <p:spPr>
          <a:xfrm>
            <a:off x="-16128" y="4534716"/>
            <a:ext cx="7669475" cy="1006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0794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　</a:t>
            </a:r>
            <a:r>
              <a:rPr kumimoji="1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『 </a:t>
            </a:r>
            <a:r>
              <a:rPr lang="ja-JP" altLang="en-US" sz="2100" b="1" dirty="0">
                <a:solidFill>
                  <a:srgbClr val="F7964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メサドン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を安全に使用する</a:t>
            </a:r>
            <a:endParaRPr kumimoji="1" lang="en-US" altLang="ja-JP" sz="2100" b="1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GPｺﾞｼｯｸE" panose="020B0900000000000000" pitchFamily="50" charset="-128"/>
              <a:ea typeface="HGPｺﾞｼｯｸE" panose="020B0900000000000000" pitchFamily="50" charset="-128"/>
              <a:cs typeface="+mn-cs"/>
            </a:endParaRPr>
          </a:p>
          <a:p>
            <a:pPr marL="0" marR="0" lvl="0" indent="0" algn="l" defTabSz="1007943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　～オピオイド誘発性便秘症における</a:t>
            </a:r>
            <a:r>
              <a:rPr lang="ja-JP" altLang="en-US" sz="2100" b="1" dirty="0">
                <a:solidFill>
                  <a:srgbClr val="F7964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ナルデメジン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の役割～ </a:t>
            </a:r>
            <a:r>
              <a:rPr kumimoji="1" lang="en-US" altLang="ja-JP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』 </a:t>
            </a:r>
            <a:r>
              <a:rPr kumimoji="1" lang="ja-JP" alt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+mn-cs"/>
              </a:rPr>
              <a:t>　</a:t>
            </a:r>
            <a:endParaRPr lang="ja-JP" altLang="en-US" sz="2100" b="1" dirty="0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83D3D920-2919-3330-314D-2120CC9C6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65" y="3256125"/>
            <a:ext cx="776632" cy="29710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ja-JP" altLang="en-US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FFFFFF"/>
                </a:solidFill>
                <a:latin typeface="HGPｺﾞｼｯｸE" pitchFamily="50" charset="-128"/>
                <a:ea typeface="HGPｺﾞｼｯｸE" pitchFamily="50" charset="-128"/>
              </a:rPr>
              <a:t>座長</a:t>
            </a: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en-US" altLang="ja-JP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DF8BE40B-8A86-A828-43FE-AF91AC6A9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65" y="5746296"/>
            <a:ext cx="776631" cy="29710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ja-JP" altLang="en-US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FFFFFF"/>
                </a:solidFill>
                <a:latin typeface="HGPｺﾞｼｯｸE" pitchFamily="50" charset="-128"/>
                <a:ea typeface="HGPｺﾞｼｯｸE" pitchFamily="50" charset="-128"/>
              </a:rPr>
              <a:t>演者</a:t>
            </a:r>
          </a:p>
          <a:p>
            <a:pPr algn="ctr" defTabSz="1007943" fontAlgn="base">
              <a:spcBef>
                <a:spcPct val="0"/>
              </a:spcBef>
              <a:spcAft>
                <a:spcPct val="0"/>
              </a:spcAft>
            </a:pPr>
            <a:endParaRPr lang="en-US" altLang="ja-JP" sz="1543" dirty="0">
              <a:solidFill>
                <a:srgbClr val="FFFFFF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66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CBE9FEA-0EB3-4D82-A145-3835235A2219}"/>
              </a:ext>
            </a:extLst>
          </p:cNvPr>
          <p:cNvSpPr/>
          <p:nvPr/>
        </p:nvSpPr>
        <p:spPr>
          <a:xfrm>
            <a:off x="355601" y="6531153"/>
            <a:ext cx="6910653" cy="172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69678"/>
            <a:r>
              <a:rPr lang="en-US" altLang="ja-JP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lang="ja-JP" altLang="en-US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r>
              <a:rPr lang="en-US" altLang="ja-JP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yoshinori.tsumita@shionogi.co.jp</a:t>
            </a:r>
          </a:p>
          <a:p>
            <a:pPr defTabSz="969678"/>
            <a:endParaRPr lang="en-US" altLang="ja-JP" sz="21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69678"/>
            <a:r>
              <a:rPr lang="ja-JP" altLang="en-US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ＦＡＸ番号：</a:t>
            </a:r>
            <a:r>
              <a:rPr lang="en-US" altLang="ja-JP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06-6821-0895</a:t>
            </a:r>
            <a:endParaRPr lang="ja-JP" altLang="en-US" sz="21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69678"/>
            <a:endParaRPr lang="en-US" altLang="ja-JP" sz="21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69678"/>
            <a:r>
              <a:rPr lang="ja-JP" altLang="en-US" sz="212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塩野義製薬株式会社　江坂営業所　積田佳典　宛</a:t>
            </a:r>
            <a:endParaRPr lang="en-US" altLang="ja-JP" sz="212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842E525E-E357-4B7B-8D6B-E89DB4045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797178"/>
              </p:ext>
            </p:extLst>
          </p:nvPr>
        </p:nvGraphicFramePr>
        <p:xfrm>
          <a:off x="208768" y="3384807"/>
          <a:ext cx="7038037" cy="26517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80802">
                  <a:extLst>
                    <a:ext uri="{9D8B030D-6E8A-4147-A177-3AD203B41FA5}">
                      <a16:colId xmlns:a16="http://schemas.microsoft.com/office/drawing/2014/main" val="1736978603"/>
                    </a:ext>
                  </a:extLst>
                </a:gridCol>
                <a:gridCol w="5157235">
                  <a:extLst>
                    <a:ext uri="{9D8B030D-6E8A-4147-A177-3AD203B41FA5}">
                      <a16:colId xmlns:a16="http://schemas.microsoft.com/office/drawing/2014/main" val="2319935218"/>
                    </a:ext>
                  </a:extLst>
                </a:gridCol>
              </a:tblGrid>
              <a:tr h="477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参加形式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</a:t>
                      </a:r>
                      <a:endParaRPr lang="en-US" alt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</a:t>
                      </a:r>
                      <a:r>
                        <a:rPr lang="ja-JP" alt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現地参加　　　　　　　　</a:t>
                      </a:r>
                      <a:r>
                        <a:rPr lang="en-US" altLang="ja-JP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ja-JP" alt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視聴　　　　　</a:t>
                      </a:r>
                      <a:endParaRPr lang="en-US" alt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　　　</a:t>
                      </a:r>
                      <a:r>
                        <a:rPr lang="ja-JP" alt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SHIONOGI.TV</a:t>
                      </a:r>
                      <a:r>
                        <a:rPr lang="ja-JP" alt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から視聴登録）</a:t>
                      </a:r>
                      <a:r>
                        <a:rPr 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05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2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どちらかを選択ください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951229"/>
                  </a:ext>
                </a:extLst>
              </a:tr>
              <a:tr h="477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ご</a:t>
                      </a: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施設名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361906"/>
                  </a:ext>
                </a:extLst>
              </a:tr>
              <a:tr h="477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ご</a:t>
                      </a: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芳名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20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248482"/>
                  </a:ext>
                </a:extLst>
              </a:tr>
              <a:tr h="4775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ご職種</a:t>
                      </a:r>
                      <a:endParaRPr lang="ja-JP" sz="2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□医師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□看護師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□薬剤師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ja-JP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□その</a:t>
                      </a:r>
                      <a:r>
                        <a:rPr lang="ja-JP" altLang="en-US" sz="14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他（　　　　    　　　）</a:t>
                      </a: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702" marR="727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01252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C39A02F-1606-4F68-BA45-F3972AA18DA8}"/>
              </a:ext>
            </a:extLst>
          </p:cNvPr>
          <p:cNvSpPr txBox="1"/>
          <p:nvPr/>
        </p:nvSpPr>
        <p:spPr>
          <a:xfrm>
            <a:off x="773479" y="1383283"/>
            <a:ext cx="61099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69678"/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本講演会は、会場（大阪刀根山医療センター）と</a:t>
            </a:r>
            <a:r>
              <a:rPr lang="en-US" altLang="ja-JP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Zoom</a:t>
            </a:r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のハイブリッド形式で開催いたします。会場での参加をご希望されます場合は、下記メールアドレス、もしくは</a:t>
            </a:r>
            <a:r>
              <a:rPr lang="en-US" altLang="ja-JP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FAX</a:t>
            </a:r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にて、事前申し込みをお願い致します。</a:t>
            </a:r>
            <a:endParaRPr lang="en-US" altLang="ja-JP" sz="16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969678"/>
            <a:r>
              <a:rPr lang="en-US" altLang="ja-JP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Zoom</a:t>
            </a:r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にて参加を希望される方は、</a:t>
            </a:r>
            <a:r>
              <a:rPr lang="en-US" altLang="ja-JP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SHIONOGI.TV</a:t>
            </a:r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より視聴登録をお願い致します。尚、会場での参加は人数に限りがあるため、上限に達した場合、</a:t>
            </a:r>
            <a:r>
              <a:rPr lang="en-US" altLang="ja-JP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WEB</a:t>
            </a:r>
            <a:r>
              <a:rPr lang="ja-JP" altLang="en-US" sz="1600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での参加をお願いする場合がございます。</a:t>
            </a:r>
            <a:endParaRPr lang="en-US" altLang="ja-JP" sz="160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B0F6AE-2B6B-4F9D-9EBD-75462BC58D88}"/>
              </a:ext>
            </a:extLst>
          </p:cNvPr>
          <p:cNvSpPr txBox="1"/>
          <p:nvPr/>
        </p:nvSpPr>
        <p:spPr>
          <a:xfrm>
            <a:off x="1755056" y="224700"/>
            <a:ext cx="4380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</a:rPr>
              <a:t>事前申込締め切り</a:t>
            </a:r>
            <a:endParaRPr lang="en-US" altLang="ja-JP" sz="3600" b="1" dirty="0">
              <a:solidFill>
                <a:srgbClr val="0070C0"/>
              </a:solidFill>
            </a:endParaRPr>
          </a:p>
          <a:p>
            <a:r>
              <a:rPr lang="en-US" altLang="ja-JP" sz="3600" b="1" dirty="0">
                <a:solidFill>
                  <a:srgbClr val="0070C0"/>
                </a:solidFill>
              </a:rPr>
              <a:t>2024</a:t>
            </a:r>
            <a:r>
              <a:rPr lang="ja-JP" altLang="en-US" sz="3600" b="1" dirty="0">
                <a:solidFill>
                  <a:srgbClr val="0070C0"/>
                </a:solidFill>
              </a:rPr>
              <a:t>年</a:t>
            </a:r>
            <a:r>
              <a:rPr lang="en-US" altLang="ja-JP" sz="3600" b="1" dirty="0">
                <a:solidFill>
                  <a:srgbClr val="0070C0"/>
                </a:solidFill>
              </a:rPr>
              <a:t>9</a:t>
            </a:r>
            <a:r>
              <a:rPr lang="ja-JP" altLang="en-US" sz="3600" b="1" dirty="0">
                <a:solidFill>
                  <a:srgbClr val="0070C0"/>
                </a:solidFill>
              </a:rPr>
              <a:t>月</a:t>
            </a:r>
            <a:r>
              <a:rPr lang="en-US" altLang="ja-JP" sz="3600" b="1" dirty="0">
                <a:solidFill>
                  <a:srgbClr val="0070C0"/>
                </a:solidFill>
              </a:rPr>
              <a:t>18</a:t>
            </a:r>
            <a:r>
              <a:rPr lang="ja-JP" altLang="en-US" sz="3600" b="1" dirty="0">
                <a:solidFill>
                  <a:srgbClr val="0070C0"/>
                </a:solidFill>
              </a:rPr>
              <a:t>日（水）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5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559E1B6-B6CD-8A59-5D06-5BFD99D2C780}"/>
              </a:ext>
            </a:extLst>
          </p:cNvPr>
          <p:cNvGrpSpPr/>
          <p:nvPr/>
        </p:nvGrpSpPr>
        <p:grpSpPr>
          <a:xfrm>
            <a:off x="257599" y="306124"/>
            <a:ext cx="7044476" cy="10079566"/>
            <a:chOff x="393" y="0"/>
            <a:chExt cx="7271550" cy="10404474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" y="0"/>
              <a:ext cx="7271550" cy="10404474"/>
            </a:xfrm>
            <a:prstGeom prst="rect">
              <a:avLst/>
            </a:prstGeom>
          </p:spPr>
        </p:pic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AC855AA9-BFB2-EA98-9081-18484610A801}"/>
                </a:ext>
              </a:extLst>
            </p:cNvPr>
            <p:cNvSpPr txBox="1"/>
            <p:nvPr/>
          </p:nvSpPr>
          <p:spPr>
            <a:xfrm>
              <a:off x="5395325" y="6983346"/>
              <a:ext cx="1210614" cy="28592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885881">
                <a:defRPr/>
              </a:pPr>
              <a:r>
                <a:rPr lang="en-US" altLang="ja-JP" sz="1800" b="0" i="0" u="none" strike="noStrike" dirty="0" err="1">
                  <a:solidFill>
                    <a:srgbClr val="000000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11312TY</a:t>
              </a:r>
              <a:endParaRPr lang="ja-JP" altLang="en-US" sz="1744" dirty="0">
                <a:solidFill>
                  <a:srgbClr val="4B4948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  <p:sp>
        <p:nvSpPr>
          <p:cNvPr id="48" name="正方形/長方形 47">
            <a:hlinkClick r:id="rId3"/>
            <a:extLst>
              <a:ext uri="{FF2B5EF4-FFF2-40B4-BE49-F238E27FC236}">
                <a16:creationId xmlns:a16="http://schemas.microsoft.com/office/drawing/2014/main" id="{34A2C4AB-12B2-FD2A-C0C8-580E6C968B9E}"/>
              </a:ext>
            </a:extLst>
          </p:cNvPr>
          <p:cNvSpPr/>
          <p:nvPr/>
        </p:nvSpPr>
        <p:spPr>
          <a:xfrm>
            <a:off x="3698386" y="1055686"/>
            <a:ext cx="2984618" cy="238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85881">
              <a:defRPr/>
            </a:pPr>
            <a:endParaRPr lang="ja-JP" altLang="en-US" sz="1744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665EF6-0029-40EE-BADF-F70F9042DA85}"/>
              </a:ext>
            </a:extLst>
          </p:cNvPr>
          <p:cNvSpPr txBox="1"/>
          <p:nvPr/>
        </p:nvSpPr>
        <p:spPr>
          <a:xfrm>
            <a:off x="6271518" y="9964485"/>
            <a:ext cx="844783" cy="1491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ja-JP"/>
            </a:defPPr>
            <a:lvl1pPr marL="0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2779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554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8333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109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13886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6664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9441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42218" algn="l" defTabSz="885554" rtl="0" eaLnBrk="1" latinLnBrk="0" hangingPunct="1"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25334">
              <a:defRPr/>
            </a:pPr>
            <a:r>
              <a:rPr lang="en-US" altLang="ja-JP" sz="969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2024</a:t>
            </a:r>
            <a:r>
              <a:rPr lang="ja-JP" altLang="en-US" sz="969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年</a:t>
            </a:r>
            <a:r>
              <a:rPr lang="en-US" altLang="ja-JP" sz="969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8</a:t>
            </a:r>
            <a:r>
              <a:rPr lang="ja-JP" altLang="en-US" sz="969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月作成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1831070-270E-E5CB-D3D6-3EE18B7CC701}"/>
              </a:ext>
            </a:extLst>
          </p:cNvPr>
          <p:cNvGrpSpPr/>
          <p:nvPr/>
        </p:nvGrpSpPr>
        <p:grpSpPr>
          <a:xfrm>
            <a:off x="495063" y="8239093"/>
            <a:ext cx="6615045" cy="1476536"/>
            <a:chOff x="245511" y="8188683"/>
            <a:chExt cx="6828277" cy="1524132"/>
          </a:xfrm>
        </p:grpSpPr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233C7A96-54FF-B82C-29BE-E46DE20152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89374" y="8507714"/>
              <a:ext cx="2395005" cy="958002"/>
            </a:xfrm>
            <a:prstGeom prst="rect">
              <a:avLst/>
            </a:prstGeom>
          </p:spPr>
        </p:pic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67EFCA1-F3B1-3759-0500-A6913D5D10A2}"/>
                </a:ext>
              </a:extLst>
            </p:cNvPr>
            <p:cNvSpPr/>
            <p:nvPr/>
          </p:nvSpPr>
          <p:spPr>
            <a:xfrm>
              <a:off x="4604929" y="8469415"/>
              <a:ext cx="2395005" cy="818775"/>
            </a:xfrm>
            <a:prstGeom prst="rect">
              <a:avLst/>
            </a:prstGeom>
            <a:noFill/>
            <a:ln w="15875">
              <a:solidFill>
                <a:srgbClr val="D80C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85881">
                <a:defRPr/>
              </a:pPr>
              <a:endParaRPr lang="ja-JP" altLang="en-US" sz="1744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DB8D9696-477B-6D78-D73B-DCEB424940BB}"/>
                </a:ext>
              </a:extLst>
            </p:cNvPr>
            <p:cNvSpPr/>
            <p:nvPr/>
          </p:nvSpPr>
          <p:spPr>
            <a:xfrm>
              <a:off x="559622" y="8239948"/>
              <a:ext cx="6514166" cy="13072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just" defTabSz="885881">
                <a:defRPr/>
              </a:pP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本サイトにアクセス後、「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講演会</a:t>
              </a:r>
              <a:r>
                <a:rPr lang="ja-JP" altLang="ja-JP" sz="775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詳細画面</a:t>
              </a: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」</a:t>
              </a:r>
              <a:r>
                <a:rPr lang="ja-JP" altLang="ja-JP" sz="775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775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「視聴する」</a:t>
              </a:r>
              <a:r>
                <a:rPr lang="ja-JP" altLang="en-US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（講演開始時刻の</a:t>
              </a:r>
              <a:r>
                <a:rPr lang="en-US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30</a:t>
              </a:r>
              <a:r>
                <a:rPr lang="ja-JP" altLang="en-US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分前から表示されます） </a:t>
              </a:r>
              <a:r>
                <a:rPr lang="ja-JP" altLang="ja-JP" sz="775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を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クリック</a:t>
              </a: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し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、</a:t>
              </a:r>
              <a:r>
                <a:rPr lang="en-US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Zoom</a:t>
              </a:r>
              <a:r>
                <a:rPr lang="ja-JP" altLang="en-US" sz="775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を</a:t>
              </a: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起動します</a:t>
              </a:r>
              <a:r>
                <a:rPr lang="ja-JP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。</a:t>
              </a: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E3932D3F-6AB9-E3AF-5787-3A265194B8DC}"/>
                </a:ext>
              </a:extLst>
            </p:cNvPr>
            <p:cNvSpPr/>
            <p:nvPr/>
          </p:nvSpPr>
          <p:spPr>
            <a:xfrm>
              <a:off x="557729" y="8500100"/>
              <a:ext cx="4492359" cy="13343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885881">
                <a:lnSpc>
                  <a:spcPct val="120000"/>
                </a:lnSpc>
                <a:defRPr/>
              </a:pP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ウェビナー「登録画面」にて、お名前、ご所属など、必要事項をご入力ください。</a:t>
              </a:r>
              <a:endParaRPr lang="ja-JP" altLang="ja-JP" sz="823" kern="100" dirty="0">
                <a:solidFill>
                  <a:srgbClr val="4B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E5527D87-5351-36FD-4C75-F7C8105A40CB}"/>
                </a:ext>
              </a:extLst>
            </p:cNvPr>
            <p:cNvSpPr/>
            <p:nvPr/>
          </p:nvSpPr>
          <p:spPr>
            <a:xfrm>
              <a:off x="564215" y="8766366"/>
              <a:ext cx="4016027" cy="11761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87666" indent="-87666" defTabSz="885881">
                <a:lnSpc>
                  <a:spcPct val="120000"/>
                </a:lnSpc>
                <a:defRPr/>
              </a:pPr>
              <a:r>
                <a:rPr lang="ja-JP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ja-JP" sz="726" kern="100" dirty="0">
                  <a:solidFill>
                    <a:srgbClr val="D80C2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スマートフォン・タブレットで視聴</a:t>
              </a:r>
              <a:r>
                <a:rPr lang="ja-JP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される場合は</a:t>
              </a:r>
              <a:r>
                <a:rPr lang="ja-JP" altLang="en-US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、</a:t>
              </a:r>
              <a:r>
                <a:rPr lang="ja-JP" altLang="ja-JP" sz="726" kern="100" dirty="0">
                  <a:solidFill>
                    <a:srgbClr val="D80C2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アプリ</a:t>
              </a:r>
              <a:r>
                <a:rPr lang="ja-JP" altLang="ja-JP" sz="678" kern="100" dirty="0">
                  <a:solidFill>
                    <a:srgbClr val="D80C2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ja-JP" sz="726" kern="100" dirty="0">
                  <a:solidFill>
                    <a:srgbClr val="D80C2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インストールが必要</a:t>
              </a:r>
              <a:r>
                <a:rPr lang="ja-JP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です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730DCC40-BE69-7C5E-66E1-F2340B6DD370}"/>
                </a:ext>
              </a:extLst>
            </p:cNvPr>
            <p:cNvSpPr/>
            <p:nvPr/>
          </p:nvSpPr>
          <p:spPr>
            <a:xfrm>
              <a:off x="295199" y="9477057"/>
              <a:ext cx="4360099" cy="235758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885881">
                <a:lnSpc>
                  <a:spcPct val="110000"/>
                </a:lnSpc>
                <a:defRPr/>
              </a:pPr>
              <a:r>
                <a:rPr lang="ja-JP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ご入力いただく個人情報の利用目的、</a:t>
              </a:r>
              <a:r>
                <a:rPr lang="en-US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Zoom</a:t>
              </a:r>
              <a:r>
                <a:rPr lang="ja-JP" altLang="ja-JP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のインストール</a:t>
              </a:r>
              <a:r>
                <a:rPr lang="ja-JP" altLang="en-US" sz="726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方法 などは、</a:t>
              </a:r>
              <a:br>
                <a:rPr lang="en-US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</a:br>
              <a:r>
                <a:rPr lang="ja-JP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「講演会</a:t>
              </a:r>
              <a:r>
                <a:rPr lang="ja-JP" altLang="ja-JP" sz="678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詳細画面」</a:t>
              </a:r>
              <a:r>
                <a:rPr lang="ja-JP" altLang="en-US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（予約画面） </a:t>
              </a:r>
              <a:r>
                <a:rPr lang="ja-JP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に掲示して</a:t>
              </a:r>
              <a:r>
                <a:rPr lang="ja-JP" altLang="en-US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いますので、ご確認ください。</a:t>
              </a:r>
              <a:endParaRPr lang="ja-JP" altLang="ja-JP" sz="726" kern="100" dirty="0">
                <a:solidFill>
                  <a:prstClr val="black">
                    <a:lumMod val="85000"/>
                    <a:lumOff val="15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CF0433F5-1D23-5816-D6AC-E7F2BB94A63E}"/>
                </a:ext>
              </a:extLst>
            </p:cNvPr>
            <p:cNvCxnSpPr/>
            <p:nvPr/>
          </p:nvCxnSpPr>
          <p:spPr>
            <a:xfrm>
              <a:off x="531262" y="8702273"/>
              <a:ext cx="3708000" cy="0"/>
            </a:xfrm>
            <a:prstGeom prst="line">
              <a:avLst/>
            </a:prstGeom>
            <a:ln w="15875">
              <a:solidFill>
                <a:srgbClr val="4B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87CE6253-3195-134F-D95B-23DB0FC416C1}"/>
                </a:ext>
              </a:extLst>
            </p:cNvPr>
            <p:cNvGrpSpPr/>
            <p:nvPr/>
          </p:nvGrpSpPr>
          <p:grpSpPr>
            <a:xfrm>
              <a:off x="245511" y="8188683"/>
              <a:ext cx="253596" cy="233840"/>
              <a:chOff x="343407" y="7993844"/>
              <a:chExt cx="253596" cy="233840"/>
            </a:xfrm>
          </p:grpSpPr>
          <p:sp>
            <p:nvSpPr>
              <p:cNvPr id="71" name="楕円 70">
                <a:extLst>
                  <a:ext uri="{FF2B5EF4-FFF2-40B4-BE49-F238E27FC236}">
                    <a16:creationId xmlns:a16="http://schemas.microsoft.com/office/drawing/2014/main" id="{EC36965A-BDB0-2ED7-F178-CA64052111CF}"/>
                  </a:ext>
                </a:extLst>
              </p:cNvPr>
              <p:cNvSpPr/>
              <p:nvPr/>
            </p:nvSpPr>
            <p:spPr>
              <a:xfrm>
                <a:off x="380059" y="8028320"/>
                <a:ext cx="180000" cy="180000"/>
              </a:xfrm>
              <a:prstGeom prst="ellipse">
                <a:avLst/>
              </a:prstGeom>
              <a:solidFill>
                <a:srgbClr val="4B49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85881">
                  <a:defRPr/>
                </a:pPr>
                <a:endParaRPr lang="ja-JP" altLang="en-US" sz="872" b="1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72" name="正方形/長方形 71">
                <a:extLst>
                  <a:ext uri="{FF2B5EF4-FFF2-40B4-BE49-F238E27FC236}">
                    <a16:creationId xmlns:a16="http://schemas.microsoft.com/office/drawing/2014/main" id="{42790E1B-8952-DB8D-E520-056467CB21D8}"/>
                  </a:ext>
                </a:extLst>
              </p:cNvPr>
              <p:cNvSpPr/>
              <p:nvPr/>
            </p:nvSpPr>
            <p:spPr>
              <a:xfrm>
                <a:off x="343407" y="7993844"/>
                <a:ext cx="253596" cy="23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885881">
                  <a:defRPr/>
                </a:pPr>
                <a:r>
                  <a:rPr lang="en-US" altLang="ja-JP" sz="872" b="1" kern="100" dirty="0">
                    <a:solidFill>
                      <a:prstClr val="white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1</a:t>
                </a:r>
                <a:endParaRPr lang="ja-JP" altLang="ja-JP" sz="872" b="1" kern="100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C6270149-D1F9-540E-5DF2-F17E70C16EEC}"/>
                </a:ext>
              </a:extLst>
            </p:cNvPr>
            <p:cNvGrpSpPr/>
            <p:nvPr/>
          </p:nvGrpSpPr>
          <p:grpSpPr>
            <a:xfrm>
              <a:off x="255093" y="8465486"/>
              <a:ext cx="253596" cy="233840"/>
              <a:chOff x="347703" y="8259131"/>
              <a:chExt cx="253596" cy="233840"/>
            </a:xfrm>
          </p:grpSpPr>
          <p:sp>
            <p:nvSpPr>
              <p:cNvPr id="69" name="楕円 68">
                <a:extLst>
                  <a:ext uri="{FF2B5EF4-FFF2-40B4-BE49-F238E27FC236}">
                    <a16:creationId xmlns:a16="http://schemas.microsoft.com/office/drawing/2014/main" id="{2A0F82DE-34A0-AB6C-A438-303EBA0FE754}"/>
                  </a:ext>
                </a:extLst>
              </p:cNvPr>
              <p:cNvSpPr/>
              <p:nvPr/>
            </p:nvSpPr>
            <p:spPr>
              <a:xfrm>
                <a:off x="384355" y="8292095"/>
                <a:ext cx="180000" cy="180000"/>
              </a:xfrm>
              <a:prstGeom prst="ellipse">
                <a:avLst/>
              </a:prstGeom>
              <a:solidFill>
                <a:srgbClr val="4B49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85881">
                  <a:defRPr/>
                </a:pPr>
                <a:endParaRPr lang="ja-JP" altLang="en-US" sz="872" b="1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70" name="正方形/長方形 69">
                <a:extLst>
                  <a:ext uri="{FF2B5EF4-FFF2-40B4-BE49-F238E27FC236}">
                    <a16:creationId xmlns:a16="http://schemas.microsoft.com/office/drawing/2014/main" id="{D9562A15-F713-F35A-58F8-C53D3152B747}"/>
                  </a:ext>
                </a:extLst>
              </p:cNvPr>
              <p:cNvSpPr/>
              <p:nvPr/>
            </p:nvSpPr>
            <p:spPr>
              <a:xfrm>
                <a:off x="347703" y="8259131"/>
                <a:ext cx="253596" cy="23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885881">
                  <a:defRPr/>
                </a:pPr>
                <a:r>
                  <a:rPr lang="en-US" altLang="ja-JP" sz="872" b="1" kern="100" dirty="0">
                    <a:solidFill>
                      <a:prstClr val="white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2</a:t>
                </a:r>
                <a:endParaRPr lang="ja-JP" altLang="ja-JP" sz="872" b="1" kern="100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310928F5-2542-9193-2A64-B655430D38B7}"/>
                </a:ext>
              </a:extLst>
            </p:cNvPr>
            <p:cNvGrpSpPr/>
            <p:nvPr/>
          </p:nvGrpSpPr>
          <p:grpSpPr>
            <a:xfrm>
              <a:off x="246327" y="9009647"/>
              <a:ext cx="253596" cy="233840"/>
              <a:chOff x="345511" y="8821498"/>
              <a:chExt cx="253596" cy="233840"/>
            </a:xfrm>
          </p:grpSpPr>
          <p:sp>
            <p:nvSpPr>
              <p:cNvPr id="46" name="楕円 45">
                <a:extLst>
                  <a:ext uri="{FF2B5EF4-FFF2-40B4-BE49-F238E27FC236}">
                    <a16:creationId xmlns:a16="http://schemas.microsoft.com/office/drawing/2014/main" id="{21FAD2A9-F053-F3AF-4DDB-281C311C136A}"/>
                  </a:ext>
                </a:extLst>
              </p:cNvPr>
              <p:cNvSpPr/>
              <p:nvPr/>
            </p:nvSpPr>
            <p:spPr>
              <a:xfrm>
                <a:off x="382163" y="8854462"/>
                <a:ext cx="180000" cy="180000"/>
              </a:xfrm>
              <a:prstGeom prst="ellipse">
                <a:avLst/>
              </a:prstGeom>
              <a:solidFill>
                <a:srgbClr val="4B49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85881">
                  <a:defRPr/>
                </a:pPr>
                <a:endParaRPr lang="ja-JP" altLang="en-US" sz="872" b="1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  <p:sp>
            <p:nvSpPr>
              <p:cNvPr id="47" name="正方形/長方形 46">
                <a:extLst>
                  <a:ext uri="{FF2B5EF4-FFF2-40B4-BE49-F238E27FC236}">
                    <a16:creationId xmlns:a16="http://schemas.microsoft.com/office/drawing/2014/main" id="{42B5E706-193B-5D6B-02D2-FD0D5765F1AB}"/>
                  </a:ext>
                </a:extLst>
              </p:cNvPr>
              <p:cNvSpPr/>
              <p:nvPr/>
            </p:nvSpPr>
            <p:spPr>
              <a:xfrm>
                <a:off x="345511" y="8821498"/>
                <a:ext cx="253596" cy="233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 defTabSz="885881">
                  <a:defRPr/>
                </a:pPr>
                <a:r>
                  <a:rPr lang="en-US" altLang="ja-JP" sz="872" b="1" kern="100" dirty="0">
                    <a:solidFill>
                      <a:prstClr val="white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3</a:t>
                </a:r>
                <a:endParaRPr lang="ja-JP" altLang="ja-JP" sz="872" b="1" kern="100" dirty="0">
                  <a:solidFill>
                    <a:prstClr val="white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5D383441-A04C-6097-DB5B-C92777B7D02F}"/>
                </a:ext>
              </a:extLst>
            </p:cNvPr>
            <p:cNvSpPr/>
            <p:nvPr/>
          </p:nvSpPr>
          <p:spPr>
            <a:xfrm>
              <a:off x="561410" y="9024018"/>
              <a:ext cx="3751358" cy="13343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885881">
                <a:lnSpc>
                  <a:spcPct val="120000"/>
                </a:lnSpc>
                <a:defRPr/>
              </a:pP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「登録完了画面」に表示された「視聴</a:t>
              </a:r>
              <a:r>
                <a:rPr lang="en-US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URL</a:t>
              </a: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」から</a:t>
              </a:r>
              <a:r>
                <a:rPr lang="en-US" altLang="ja-JP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Zoom</a:t>
              </a:r>
              <a:r>
                <a:rPr lang="ja-JP" altLang="en-US" sz="823" kern="100" dirty="0">
                  <a:solidFill>
                    <a:srgbClr val="4B4948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視聴画面にアクセスします。</a:t>
              </a:r>
              <a:endParaRPr lang="en-US" altLang="ja-JP" sz="823" kern="100" dirty="0">
                <a:solidFill>
                  <a:srgbClr val="4B4948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B7C3EAA2-4454-599B-628C-5E7AE9D653E0}"/>
                </a:ext>
              </a:extLst>
            </p:cNvPr>
            <p:cNvSpPr/>
            <p:nvPr/>
          </p:nvSpPr>
          <p:spPr>
            <a:xfrm>
              <a:off x="557729" y="9213344"/>
              <a:ext cx="2484000" cy="11761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84589" indent="-84589" defTabSz="885881">
                <a:lnSpc>
                  <a:spcPct val="120000"/>
                </a:lnSpc>
                <a:defRPr/>
              </a:pPr>
              <a:r>
                <a:rPr lang="ja-JP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726" kern="1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  <a:hlinkClick r:id="rId6"/>
                </a:rPr>
                <a:t>no-reply@zoom.us</a:t>
              </a:r>
              <a:r>
                <a:rPr lang="ja-JP" altLang="en-US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 からも視聴</a:t>
              </a:r>
              <a:r>
                <a:rPr lang="en-US" altLang="ja-JP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URL</a:t>
              </a:r>
              <a:r>
                <a:rPr lang="ja-JP" altLang="en-US" sz="726" kern="1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Times New Roman" panose="02020603050405020304" pitchFamily="18" charset="0"/>
                </a:rPr>
                <a:t>が送信されます</a:t>
              </a:r>
              <a:endParaRPr lang="ja-JP" altLang="ja-JP" sz="726" kern="100" dirty="0">
                <a:solidFill>
                  <a:prstClr val="black">
                    <a:lumMod val="85000"/>
                    <a:lumOff val="15000"/>
                  </a:prst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8ADCEE3B-11F0-ED0B-36BE-72C5D6C379C1}"/>
                </a:ext>
              </a:extLst>
            </p:cNvPr>
            <p:cNvCxnSpPr>
              <a:cxnSpLocks/>
              <a:endCxn id="34" idx="3"/>
            </p:cNvCxnSpPr>
            <p:nvPr/>
          </p:nvCxnSpPr>
          <p:spPr>
            <a:xfrm>
              <a:off x="4239261" y="8701397"/>
              <a:ext cx="340981" cy="123776"/>
            </a:xfrm>
            <a:prstGeom prst="line">
              <a:avLst/>
            </a:prstGeom>
            <a:ln w="15875">
              <a:solidFill>
                <a:srgbClr val="4B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0DFC6C22-70F3-AFD2-0481-E2B853FA3E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65606" y="8796531"/>
              <a:ext cx="68400" cy="68400"/>
            </a:xfrm>
            <a:prstGeom prst="ellipse">
              <a:avLst/>
            </a:prstGeom>
            <a:solidFill>
              <a:srgbClr val="4B49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85881">
                <a:defRPr/>
              </a:pPr>
              <a:endParaRPr lang="ja-JP" altLang="en-US" sz="1744">
                <a:solidFill>
                  <a:srgbClr val="4B4948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863A226E-9337-19BD-8B31-7613CB5DE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671495" y="9471653"/>
              <a:ext cx="576343" cy="181000"/>
            </a:xfrm>
            <a:prstGeom prst="rect">
              <a:avLst/>
            </a:prstGeom>
          </p:spPr>
        </p:pic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3E9E9F94-0A16-62B6-63BA-8AFBC86F22A3}"/>
                </a:ext>
              </a:extLst>
            </p:cNvPr>
            <p:cNvSpPr/>
            <p:nvPr/>
          </p:nvSpPr>
          <p:spPr>
            <a:xfrm>
              <a:off x="4650164" y="9465716"/>
              <a:ext cx="595499" cy="190800"/>
            </a:xfrm>
            <a:prstGeom prst="rect">
              <a:avLst/>
            </a:prstGeom>
            <a:noFill/>
            <a:ln w="15875">
              <a:solidFill>
                <a:srgbClr val="D80C2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85881">
                <a:defRPr/>
              </a:pPr>
              <a:endParaRPr lang="ja-JP" altLang="en-US" sz="1744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DA12798C-E0A9-62AF-720C-E1038B4093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84098" y="6545491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91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644</Words>
  <Application>Microsoft Office PowerPoint</Application>
  <PresentationFormat>ユーザー設定</PresentationFormat>
  <Paragraphs>71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BIZ UDPゴシック</vt:lpstr>
      <vt:lpstr>BIZ UDゴシック</vt:lpstr>
      <vt:lpstr>HGPｺﾞｼｯｸE</vt:lpstr>
      <vt:lpstr>Meiryo UI</vt:lpstr>
      <vt:lpstr>游ゴシック</vt:lpstr>
      <vt:lpstr>Arial</vt:lpstr>
      <vt:lpstr>Calibri</vt:lpstr>
      <vt:lpstr>Wingdings</vt:lpstr>
      <vt:lpstr>Office ​​テーマ</vt:lpstr>
      <vt:lpstr>ホワイト</vt:lpstr>
      <vt:lpstr>第19回刀根山呼吸器緩和ケア研究会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齋田 慶</dc:creator>
  <cp:lastModifiedBy>Tsumita, Yoshinori(COPR4)積田 佳典</cp:lastModifiedBy>
  <cp:revision>42</cp:revision>
  <cp:lastPrinted>2022-06-23T01:56:18Z</cp:lastPrinted>
  <dcterms:created xsi:type="dcterms:W3CDTF">2018-03-20T07:56:55Z</dcterms:created>
  <dcterms:modified xsi:type="dcterms:W3CDTF">2024-08-08T07:05:52Z</dcterms:modified>
</cp:coreProperties>
</file>