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6" r:id="rId3"/>
    <p:sldId id="258" r:id="rId4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 autoAdjust="0"/>
    <p:restoredTop sz="92989" autoAdjust="0"/>
  </p:normalViewPr>
  <p:slideViewPr>
    <p:cSldViewPr snapToGrid="0">
      <p:cViewPr>
        <p:scale>
          <a:sx n="75" d="100"/>
          <a:sy n="75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4123-28C4-4AEC-90EE-53597C736EA4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38BC-1E33-44B0-8BFE-A9AC4FAA8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5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中央駅前南国パーキングをご利用くださいませ。駐車券をご用意しております。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38BC-1E33-44B0-8BFE-A9AC4FAA864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09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4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37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0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351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162" y="6870480"/>
            <a:ext cx="6425724" cy="2123513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162" y="4531648"/>
            <a:ext cx="6425724" cy="2338833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53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3488" y="3326342"/>
            <a:ext cx="2488393" cy="9407312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897876" y="3326342"/>
            <a:ext cx="2488393" cy="9407312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09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984" y="2393283"/>
            <a:ext cx="3340169" cy="99740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984" y="3390690"/>
            <a:ext cx="3340169" cy="616016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0211" y="2393283"/>
            <a:ext cx="3341481" cy="99740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0211" y="3390690"/>
            <a:ext cx="3341481" cy="616016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98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55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8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4" y="425693"/>
            <a:ext cx="2487081" cy="1811668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3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179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1749" y="7484270"/>
            <a:ext cx="4535805" cy="883561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183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442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0573" y="571716"/>
            <a:ext cx="1275696" cy="12161937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83489" y="571716"/>
            <a:ext cx="3701091" cy="12161937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94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09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25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47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08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44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75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9" y="10010090"/>
            <a:ext cx="1700927" cy="569240"/>
          </a:xfrm>
          <a:prstGeom prst="rect">
            <a:avLst/>
          </a:prstGeom>
        </p:spPr>
        <p:txBody>
          <a:bodyPr/>
          <a:lstStyle/>
          <a:p>
            <a:fld id="{629F4798-4CD9-41B4-9470-7B26EE1D5C07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311DC85F-A646-4BE3-AAFD-A6F33EA39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65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水, 屋外, 男, ボート が含まれている画像&#10;&#10;自動的に生成された説明">
            <a:extLst>
              <a:ext uri="{FF2B5EF4-FFF2-40B4-BE49-F238E27FC236}">
                <a16:creationId xmlns:a16="http://schemas.microsoft.com/office/drawing/2014/main" id="{31AD7920-E629-C9C5-587A-F033804D95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 userDrawn="1"/>
        </p:nvSpPr>
        <p:spPr>
          <a:xfrm>
            <a:off x="1650380" y="3850972"/>
            <a:ext cx="55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1682410" y="4435468"/>
            <a:ext cx="423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B6F-41E4-4C10-B59A-C9C113D70FC0}" type="datetimeFigureOut">
              <a:rPr kumimoji="1" lang="ja-JP" altLang="en-US" smtClean="0"/>
              <a:pPr/>
              <a:t>2024/8/22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EF35-DD22-4212-8B18-0943D12550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40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kyorin-pharm-co-jp.zoom.us/webinar/register/WN_sBdAsER1Smu7j1aByFDPh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yorin-pharm-co-jp.zoom.us/webinar/register/WN_sBdAsER1Smu7j1aByFDPh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195256" y="10283903"/>
            <a:ext cx="52902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共催：鹿児島緩和ケア・ネットワーク・杏林製薬株式会社</a:t>
            </a:r>
            <a:endParaRPr kumimoji="1" lang="ja-JP" altLang="en-US" sz="17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2" y="653744"/>
            <a:ext cx="760220" cy="743136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634206" y="1643789"/>
            <a:ext cx="761671" cy="319590"/>
            <a:chOff x="230502" y="3841492"/>
            <a:chExt cx="761671" cy="319590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2" y="3841492"/>
              <a:ext cx="761671" cy="319590"/>
            </a:xfrm>
            <a:prstGeom prst="rect">
              <a:avLst/>
            </a:prstGeom>
          </p:spPr>
        </p:pic>
        <p:sp>
          <p:nvSpPr>
            <p:cNvPr id="29" name="テキスト ボックス 21"/>
            <p:cNvSpPr txBox="1"/>
            <p:nvPr/>
          </p:nvSpPr>
          <p:spPr>
            <a:xfrm>
              <a:off x="299005" y="3881677"/>
              <a:ext cx="632779" cy="239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日時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39193" y="2056226"/>
            <a:ext cx="761671" cy="319590"/>
            <a:chOff x="230502" y="3841492"/>
            <a:chExt cx="761671" cy="319590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2" y="3841492"/>
              <a:ext cx="761671" cy="319590"/>
            </a:xfrm>
            <a:prstGeom prst="rect">
              <a:avLst/>
            </a:prstGeom>
          </p:spPr>
        </p:pic>
        <p:sp>
          <p:nvSpPr>
            <p:cNvPr id="27" name="テキスト ボックス 25"/>
            <p:cNvSpPr txBox="1"/>
            <p:nvPr/>
          </p:nvSpPr>
          <p:spPr>
            <a:xfrm>
              <a:off x="299005" y="3881677"/>
              <a:ext cx="632779" cy="239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会場</a:t>
              </a:r>
            </a:p>
          </p:txBody>
        </p:sp>
      </p:grpSp>
      <p:sp>
        <p:nvSpPr>
          <p:cNvPr id="30" name="テキスト ボックス 2"/>
          <p:cNvSpPr txBox="1"/>
          <p:nvPr/>
        </p:nvSpPr>
        <p:spPr>
          <a:xfrm>
            <a:off x="881922" y="752230"/>
            <a:ext cx="50658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鹿児島緩和ケア・ネットワーク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r>
              <a:rPr kumimoji="1" lang="ja-JP" altLang="en-US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特別講座のご案内</a:t>
            </a:r>
          </a:p>
        </p:txBody>
      </p:sp>
      <p:sp>
        <p:nvSpPr>
          <p:cNvPr id="32" name="テキスト ボックス 10"/>
          <p:cNvSpPr txBox="1"/>
          <p:nvPr/>
        </p:nvSpPr>
        <p:spPr>
          <a:xfrm>
            <a:off x="1487441" y="1660185"/>
            <a:ext cx="536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日（土曜）</a:t>
            </a:r>
            <a:r>
              <a:rPr lang="en-US" altLang="ja-JP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en-US" altLang="ja-JP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分～</a:t>
            </a:r>
            <a:r>
              <a:rPr lang="en-US" altLang="ja-JP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en-US" altLang="ja-JP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ja-JP" altLang="en-US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11"/>
          <p:cNvSpPr txBox="1"/>
          <p:nvPr/>
        </p:nvSpPr>
        <p:spPr>
          <a:xfrm>
            <a:off x="1521360" y="2016641"/>
            <a:ext cx="464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TKP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ガーデンシティ鹿児島中央　霧島プレミアム</a:t>
            </a:r>
          </a:p>
        </p:txBody>
      </p:sp>
      <p:sp>
        <p:nvSpPr>
          <p:cNvPr id="34" name="テキスト ボックス 12"/>
          <p:cNvSpPr txBox="1"/>
          <p:nvPr/>
        </p:nvSpPr>
        <p:spPr>
          <a:xfrm>
            <a:off x="4687907" y="5387558"/>
            <a:ext cx="305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加藤博美　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南風病院　緩和ケア内科部長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27"/>
          <p:cNvSpPr txBox="1"/>
          <p:nvPr/>
        </p:nvSpPr>
        <p:spPr>
          <a:xfrm>
            <a:off x="4144849" y="7181330"/>
            <a:ext cx="3817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東元　</a:t>
            </a:r>
            <a:r>
              <a:rPr lang="zh-TW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一晃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南九州病院　</a:t>
            </a:r>
            <a:r>
              <a:rPr lang="zh-TW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統括診療部長 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B36609-48F7-8C28-8C40-3D3C407E1C36}"/>
              </a:ext>
            </a:extLst>
          </p:cNvPr>
          <p:cNvSpPr txBox="1"/>
          <p:nvPr/>
        </p:nvSpPr>
        <p:spPr>
          <a:xfrm>
            <a:off x="350026" y="7687712"/>
            <a:ext cx="3064801" cy="52322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700" b="0" i="0" u="none" strike="noStrike" baseline="0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得した個人情報は、弊社の「個人情報保護方針」に基づき適切かつ厳格に取り扱います。また取得した個人情報は、本セミナーの運営の目的以外には使用せず、ご同意なく第三者に開示・提供することはありません。</a:t>
            </a:r>
          </a:p>
          <a:p>
            <a:pPr algn="l"/>
            <a:r>
              <a:rPr lang="zh-TW" altLang="en-US" sz="700" b="0" i="0" u="none" strike="noStrike" baseline="0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「個人情報保護方針」 </a:t>
            </a:r>
            <a:r>
              <a:rPr lang="en-US" altLang="zh-TW" sz="700" b="0" i="0" u="none" strike="noStrike" baseline="0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https://www.kyorin-pharm.co.jp/privacy.shtml</a:t>
            </a:r>
            <a:endParaRPr kumimoji="1" lang="ja-JP" altLang="en-US" sz="700" dirty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2">
            <a:extLst>
              <a:ext uri="{FF2B5EF4-FFF2-40B4-BE49-F238E27FC236}">
                <a16:creationId xmlns:a16="http://schemas.microsoft.com/office/drawing/2014/main" id="{03705EAA-D9D1-4DBE-807E-631A4297DC32}"/>
              </a:ext>
            </a:extLst>
          </p:cNvPr>
          <p:cNvSpPr txBox="1"/>
          <p:nvPr/>
        </p:nvSpPr>
        <p:spPr>
          <a:xfrm>
            <a:off x="457200" y="6368295"/>
            <a:ext cx="673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「呼吸器内科医が緩和ケア病棟医をはじめてみたら</a:t>
            </a:r>
            <a:endParaRPr kumimoji="1" lang="en-US" altLang="ja-JP" sz="24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～咳と呼吸苦と痛み、そして地域連携～</a:t>
            </a:r>
            <a:r>
              <a:rPr kumimoji="1" lang="ja-JP" altLang="en-US" sz="2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ja-JP" altLang="en-US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2">
            <a:extLst>
              <a:ext uri="{FF2B5EF4-FFF2-40B4-BE49-F238E27FC236}">
                <a16:creationId xmlns:a16="http://schemas.microsoft.com/office/drawing/2014/main" id="{A2495A45-E8D4-4A07-B5E5-38621292D867}"/>
              </a:ext>
            </a:extLst>
          </p:cNvPr>
          <p:cNvSpPr txBox="1"/>
          <p:nvPr/>
        </p:nvSpPr>
        <p:spPr>
          <a:xfrm>
            <a:off x="571500" y="4916664"/>
            <a:ext cx="627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「がん患者の咳嗽に対するアプローチ」</a:t>
            </a:r>
            <a:endParaRPr kumimoji="1" lang="ja-JP" altLang="en-US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04CA629-231B-405A-AAEB-9B345C1499B0}"/>
              </a:ext>
            </a:extLst>
          </p:cNvPr>
          <p:cNvGrpSpPr/>
          <p:nvPr/>
        </p:nvGrpSpPr>
        <p:grpSpPr>
          <a:xfrm>
            <a:off x="280401" y="4516160"/>
            <a:ext cx="1301416" cy="364479"/>
            <a:chOff x="-2470337" y="5586938"/>
            <a:chExt cx="761671" cy="319590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764963B7-9C43-4EF8-8D80-2133C128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70337" y="5586938"/>
              <a:ext cx="761671" cy="319590"/>
            </a:xfrm>
            <a:prstGeom prst="rect">
              <a:avLst/>
            </a:prstGeom>
          </p:spPr>
        </p:pic>
        <p:sp>
          <p:nvSpPr>
            <p:cNvPr id="45" name="テキスト ボックス 25">
              <a:extLst>
                <a:ext uri="{FF2B5EF4-FFF2-40B4-BE49-F238E27FC236}">
                  <a16:creationId xmlns:a16="http://schemas.microsoft.com/office/drawing/2014/main" id="{4BEC2E6D-C24F-4C51-A538-C8E7A1362FF7}"/>
                </a:ext>
              </a:extLst>
            </p:cNvPr>
            <p:cNvSpPr txBox="1"/>
            <p:nvPr/>
          </p:nvSpPr>
          <p:spPr>
            <a:xfrm>
              <a:off x="-2244712" y="5645100"/>
              <a:ext cx="310421" cy="55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一般演題</a:t>
              </a:r>
              <a:endParaRPr kumimoji="1"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46" name="図 45">
            <a:extLst>
              <a:ext uri="{FF2B5EF4-FFF2-40B4-BE49-F238E27FC236}">
                <a16:creationId xmlns:a16="http://schemas.microsoft.com/office/drawing/2014/main" id="{18708CA4-A1B5-417E-86B8-2B2305567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1" y="5895019"/>
            <a:ext cx="1301416" cy="364479"/>
          </a:xfrm>
          <a:prstGeom prst="rect">
            <a:avLst/>
          </a:prstGeom>
        </p:spPr>
      </p:pic>
      <p:sp>
        <p:nvSpPr>
          <p:cNvPr id="47" name="テキスト ボックス 25">
            <a:extLst>
              <a:ext uri="{FF2B5EF4-FFF2-40B4-BE49-F238E27FC236}">
                <a16:creationId xmlns:a16="http://schemas.microsoft.com/office/drawing/2014/main" id="{E895C38F-7D46-45D6-B47C-FA01244C02CB}"/>
              </a:ext>
            </a:extLst>
          </p:cNvPr>
          <p:cNvSpPr txBox="1"/>
          <p:nvPr/>
        </p:nvSpPr>
        <p:spPr>
          <a:xfrm>
            <a:off x="661619" y="5951229"/>
            <a:ext cx="530395" cy="906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特別演題</a:t>
            </a:r>
            <a:endParaRPr kumimoji="1" lang="ja-JP" altLang="en-US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11">
            <a:extLst>
              <a:ext uri="{FF2B5EF4-FFF2-40B4-BE49-F238E27FC236}">
                <a16:creationId xmlns:a16="http://schemas.microsoft.com/office/drawing/2014/main" id="{6A474AE8-5667-4C9D-9261-86FC55511FF1}"/>
              </a:ext>
            </a:extLst>
          </p:cNvPr>
          <p:cNvSpPr txBox="1"/>
          <p:nvPr/>
        </p:nvSpPr>
        <p:spPr>
          <a:xfrm>
            <a:off x="1740253" y="4439230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16:40〜17:00</a:t>
            </a:r>
            <a:endParaRPr lang="ja-JP" altLang="en-US" sz="20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1CD26611-EF92-4AD2-AAA9-B557C50886B9}"/>
              </a:ext>
            </a:extLst>
          </p:cNvPr>
          <p:cNvGrpSpPr/>
          <p:nvPr/>
        </p:nvGrpSpPr>
        <p:grpSpPr>
          <a:xfrm>
            <a:off x="639031" y="2462519"/>
            <a:ext cx="761671" cy="319590"/>
            <a:chOff x="230502" y="3841492"/>
            <a:chExt cx="761671" cy="319590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0FC127ED-B8FF-4029-B21B-96747F849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2" y="3841492"/>
              <a:ext cx="761671" cy="319590"/>
            </a:xfrm>
            <a:prstGeom prst="rect">
              <a:avLst/>
            </a:prstGeom>
          </p:spPr>
        </p:pic>
        <p:sp>
          <p:nvSpPr>
            <p:cNvPr id="55" name="テキスト ボックス 25">
              <a:extLst>
                <a:ext uri="{FF2B5EF4-FFF2-40B4-BE49-F238E27FC236}">
                  <a16:creationId xmlns:a16="http://schemas.microsoft.com/office/drawing/2014/main" id="{15098A8F-1CEC-4043-957C-A41B9F2C7F73}"/>
                </a:ext>
              </a:extLst>
            </p:cNvPr>
            <p:cNvSpPr txBox="1"/>
            <p:nvPr/>
          </p:nvSpPr>
          <p:spPr>
            <a:xfrm>
              <a:off x="299005" y="3881677"/>
              <a:ext cx="632779" cy="239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形式</a:t>
              </a:r>
              <a:endPara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6" name="テキスト ボックス 11">
            <a:extLst>
              <a:ext uri="{FF2B5EF4-FFF2-40B4-BE49-F238E27FC236}">
                <a16:creationId xmlns:a16="http://schemas.microsoft.com/office/drawing/2014/main" id="{738A4E26-887F-420D-A39B-F2DB8E9607AC}"/>
              </a:ext>
            </a:extLst>
          </p:cNvPr>
          <p:cNvSpPr txBox="1"/>
          <p:nvPr/>
        </p:nvSpPr>
        <p:spPr>
          <a:xfrm>
            <a:off x="1503383" y="2450316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ハイブリット形式　（視聴会場有り）</a:t>
            </a: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FC0468C-66E8-40C5-821D-B702ACCB0CB4}"/>
              </a:ext>
            </a:extLst>
          </p:cNvPr>
          <p:cNvGrpSpPr/>
          <p:nvPr/>
        </p:nvGrpSpPr>
        <p:grpSpPr>
          <a:xfrm>
            <a:off x="628574" y="3333075"/>
            <a:ext cx="761671" cy="319590"/>
            <a:chOff x="243268" y="3941372"/>
            <a:chExt cx="761671" cy="319590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AE92C46B-8A9F-4397-BC48-959800D87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68" y="3941372"/>
              <a:ext cx="761671" cy="319590"/>
            </a:xfrm>
            <a:prstGeom prst="rect">
              <a:avLst/>
            </a:prstGeom>
          </p:spPr>
        </p:pic>
        <p:sp>
          <p:nvSpPr>
            <p:cNvPr id="57" name="テキスト ボックス 25">
              <a:extLst>
                <a:ext uri="{FF2B5EF4-FFF2-40B4-BE49-F238E27FC236}">
                  <a16:creationId xmlns:a16="http://schemas.microsoft.com/office/drawing/2014/main" id="{D8C54D49-92EC-4028-A6ED-43A79F4F9E08}"/>
                </a:ext>
              </a:extLst>
            </p:cNvPr>
            <p:cNvSpPr txBox="1"/>
            <p:nvPr/>
          </p:nvSpPr>
          <p:spPr>
            <a:xfrm>
              <a:off x="272372" y="3967542"/>
              <a:ext cx="689065" cy="2598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座長</a:t>
              </a:r>
            </a:p>
          </p:txBody>
        </p:sp>
      </p:grpSp>
      <p:sp>
        <p:nvSpPr>
          <p:cNvPr id="61" name="テキスト ボックス 2">
            <a:extLst>
              <a:ext uri="{FF2B5EF4-FFF2-40B4-BE49-F238E27FC236}">
                <a16:creationId xmlns:a16="http://schemas.microsoft.com/office/drawing/2014/main" id="{03FD3334-401B-4D8E-8FEE-B21CBD9B2A30}"/>
              </a:ext>
            </a:extLst>
          </p:cNvPr>
          <p:cNvSpPr txBox="1"/>
          <p:nvPr/>
        </p:nvSpPr>
        <p:spPr>
          <a:xfrm>
            <a:off x="1487441" y="3340689"/>
            <a:ext cx="3950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竹迫 秀和</a:t>
            </a:r>
            <a:r>
              <a:rPr lang="ja-JP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先生　</a:t>
            </a:r>
            <a:r>
              <a:rPr lang="zh-TW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鹿児島市立病院　薬剤部　係長</a:t>
            </a:r>
            <a:endParaRPr kumimoji="1" lang="ja-JP" altLang="en-US" sz="14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11">
            <a:extLst>
              <a:ext uri="{FF2B5EF4-FFF2-40B4-BE49-F238E27FC236}">
                <a16:creationId xmlns:a16="http://schemas.microsoft.com/office/drawing/2014/main" id="{8EA4FFD3-B410-48E5-B203-A7FD5F9B8E7F}"/>
              </a:ext>
            </a:extLst>
          </p:cNvPr>
          <p:cNvSpPr txBox="1"/>
          <p:nvPr/>
        </p:nvSpPr>
        <p:spPr>
          <a:xfrm>
            <a:off x="1740254" y="5862199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17:00〜18:00</a:t>
            </a:r>
            <a:endParaRPr lang="ja-JP" altLang="en-US" sz="20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906567DE-AEF4-4A28-B7A1-FB0B82625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" y="3948852"/>
            <a:ext cx="1301416" cy="36447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C40EA7A-D601-47D1-8E37-B39241C2CC16}"/>
              </a:ext>
            </a:extLst>
          </p:cNvPr>
          <p:cNvSpPr/>
          <p:nvPr/>
        </p:nvSpPr>
        <p:spPr>
          <a:xfrm>
            <a:off x="441770" y="3969508"/>
            <a:ext cx="9541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製品紹介</a:t>
            </a:r>
          </a:p>
        </p:txBody>
      </p:sp>
      <p:sp>
        <p:nvSpPr>
          <p:cNvPr id="59" name="テキスト ボックス 11">
            <a:extLst>
              <a:ext uri="{FF2B5EF4-FFF2-40B4-BE49-F238E27FC236}">
                <a16:creationId xmlns:a16="http://schemas.microsoft.com/office/drawing/2014/main" id="{8CFD4230-08C0-4A60-9CEF-7B85506512D7}"/>
              </a:ext>
            </a:extLst>
          </p:cNvPr>
          <p:cNvSpPr txBox="1"/>
          <p:nvPr/>
        </p:nvSpPr>
        <p:spPr>
          <a:xfrm>
            <a:off x="1748288" y="392051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16:30〜16:40</a:t>
            </a:r>
            <a:endParaRPr lang="ja-JP" altLang="en-US" sz="20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11">
            <a:extLst>
              <a:ext uri="{FF2B5EF4-FFF2-40B4-BE49-F238E27FC236}">
                <a16:creationId xmlns:a16="http://schemas.microsoft.com/office/drawing/2014/main" id="{324D192D-E788-4279-96F7-277D02E89B03}"/>
              </a:ext>
            </a:extLst>
          </p:cNvPr>
          <p:cNvSpPr txBox="1"/>
          <p:nvPr/>
        </p:nvSpPr>
        <p:spPr>
          <a:xfrm>
            <a:off x="3916636" y="3928680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 リフヌア錠</a:t>
            </a:r>
            <a:r>
              <a:rPr lang="en-US" altLang="ja-JP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㎎ 」</a:t>
            </a:r>
            <a:r>
              <a:rPr lang="ja-JP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杏林製薬（株）</a:t>
            </a:r>
            <a:endParaRPr lang="ja-JP" altLang="en-US" sz="20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013D8BAB-AD29-4766-B124-1924DB03A3E0}"/>
              </a:ext>
            </a:extLst>
          </p:cNvPr>
          <p:cNvGrpSpPr/>
          <p:nvPr/>
        </p:nvGrpSpPr>
        <p:grpSpPr>
          <a:xfrm>
            <a:off x="643087" y="2878449"/>
            <a:ext cx="761671" cy="319590"/>
            <a:chOff x="230502" y="3841492"/>
            <a:chExt cx="761671" cy="319590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65FC50F7-E3EE-46EE-AFED-20C90E733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2" y="3841492"/>
              <a:ext cx="761671" cy="319590"/>
            </a:xfrm>
            <a:prstGeom prst="rect">
              <a:avLst/>
            </a:prstGeom>
          </p:spPr>
        </p:pic>
        <p:sp>
          <p:nvSpPr>
            <p:cNvPr id="64" name="テキスト ボックス 25">
              <a:extLst>
                <a:ext uri="{FF2B5EF4-FFF2-40B4-BE49-F238E27FC236}">
                  <a16:creationId xmlns:a16="http://schemas.microsoft.com/office/drawing/2014/main" id="{42B6757B-60CE-4C78-A8A4-197111D50433}"/>
                </a:ext>
              </a:extLst>
            </p:cNvPr>
            <p:cNvSpPr txBox="1"/>
            <p:nvPr/>
          </p:nvSpPr>
          <p:spPr>
            <a:xfrm>
              <a:off x="301379" y="3903436"/>
              <a:ext cx="632779" cy="239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登録</a:t>
              </a:r>
              <a:r>
                <a:rPr kumimoji="1"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URL</a:t>
              </a:r>
              <a:endPara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2A86ED-11C0-4F00-84BC-6BB0366CD72C}"/>
              </a:ext>
            </a:extLst>
          </p:cNvPr>
          <p:cNvSpPr/>
          <p:nvPr/>
        </p:nvSpPr>
        <p:spPr>
          <a:xfrm>
            <a:off x="0" y="8283504"/>
            <a:ext cx="3947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日本医師会・鹿児島県医師会生涯教育認定講座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㏄　</a:t>
            </a:r>
            <a:r>
              <a:rPr lang="en-US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81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終末期ケア</a:t>
            </a:r>
            <a:r>
              <a:rPr lang="ja-JP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ja-JP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単位）（申請中）</a:t>
            </a:r>
            <a:endParaRPr lang="en-US" altLang="ja-JP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日本緩和医療薬学会　緩和薬物療法認定薬剤師</a:t>
            </a:r>
            <a:endParaRPr lang="en-US" altLang="ja-JP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単位申請中（１単位）</a:t>
            </a:r>
            <a:endParaRPr lang="ja-JP" altLang="ja-JP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hlinkClick r:id="rId4"/>
            <a:extLst>
              <a:ext uri="{FF2B5EF4-FFF2-40B4-BE49-F238E27FC236}">
                <a16:creationId xmlns:a16="http://schemas.microsoft.com/office/drawing/2014/main" id="{0DD38F03-6531-4E2C-BF13-2CCE98845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757" y="2090427"/>
            <a:ext cx="1018554" cy="1015438"/>
          </a:xfrm>
          <a:prstGeom prst="rect">
            <a:avLst/>
          </a:prstGeom>
        </p:spPr>
      </p:pic>
      <p:sp>
        <p:nvSpPr>
          <p:cNvPr id="5" name="正方形/長方形 4">
            <a:hlinkClick r:id="rId4"/>
            <a:extLst>
              <a:ext uri="{FF2B5EF4-FFF2-40B4-BE49-F238E27FC236}">
                <a16:creationId xmlns:a16="http://schemas.microsoft.com/office/drawing/2014/main" id="{824A503C-EF3A-46B6-A6EE-06B785D4C0BE}"/>
              </a:ext>
            </a:extLst>
          </p:cNvPr>
          <p:cNvSpPr/>
          <p:nvPr/>
        </p:nvSpPr>
        <p:spPr>
          <a:xfrm>
            <a:off x="1503383" y="2906991"/>
            <a:ext cx="10358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裏面に記載</a:t>
            </a:r>
          </a:p>
        </p:txBody>
      </p:sp>
    </p:spTree>
    <p:extLst>
      <p:ext uri="{BB962C8B-B14F-4D97-AF65-F5344CB8AC3E}">
        <p14:creationId xmlns:p14="http://schemas.microsoft.com/office/powerpoint/2010/main" val="122035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3A1A691-4176-447A-A29F-65646235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5" y="3587858"/>
            <a:ext cx="3208040" cy="20241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6D48D78-0227-4E36-A3B2-09B791721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05" y="6615930"/>
            <a:ext cx="3250787" cy="196862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A471C3E-6161-4FA8-9095-8871C3F83B2F}"/>
              </a:ext>
            </a:extLst>
          </p:cNvPr>
          <p:cNvSpPr txBox="1"/>
          <p:nvPr/>
        </p:nvSpPr>
        <p:spPr>
          <a:xfrm>
            <a:off x="2822081" y="10045421"/>
            <a:ext cx="1312714" cy="248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3034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17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070-3541-9285</a:t>
            </a:r>
            <a:endParaRPr lang="en-US" altLang="ja-JP" sz="9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003294-5E2C-4374-87F5-3DA5290EB670}"/>
              </a:ext>
            </a:extLst>
          </p:cNvPr>
          <p:cNvSpPr/>
          <p:nvPr/>
        </p:nvSpPr>
        <p:spPr>
          <a:xfrm>
            <a:off x="627384" y="270716"/>
            <a:ext cx="6529113" cy="5133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32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事前登録方法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14E2D8-0F2E-4B59-B3FE-CD9700832F80}"/>
              </a:ext>
            </a:extLst>
          </p:cNvPr>
          <p:cNvSpPr txBox="1"/>
          <p:nvPr/>
        </p:nvSpPr>
        <p:spPr>
          <a:xfrm>
            <a:off x="3998996" y="3015942"/>
            <a:ext cx="3348994" cy="747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034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2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登録ページの必要事項をご記入ください。</a:t>
            </a:r>
            <a:endParaRPr lang="en-US" altLang="ja-JP" sz="1220" b="1" u="sng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3034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764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リアル会場ご用意しております</a:t>
            </a:r>
            <a:endParaRPr lang="en-US" altLang="ja-JP" sz="1323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219267C-90E2-44E1-99D0-63140F7315EB}"/>
              </a:ext>
            </a:extLst>
          </p:cNvPr>
          <p:cNvSpPr/>
          <p:nvPr/>
        </p:nvSpPr>
        <p:spPr>
          <a:xfrm>
            <a:off x="627636" y="5885615"/>
            <a:ext cx="417084" cy="3850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28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lang="ja-JP" altLang="en-US" sz="1628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588DEB6-9DEC-4273-9F2F-C7FE4A4BB0A4}"/>
              </a:ext>
            </a:extLst>
          </p:cNvPr>
          <p:cNvSpPr/>
          <p:nvPr/>
        </p:nvSpPr>
        <p:spPr>
          <a:xfrm>
            <a:off x="1113185" y="5870058"/>
            <a:ext cx="6062470" cy="3956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28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登録完了メールを受信する</a:t>
            </a:r>
            <a:r>
              <a:rPr lang="ja-JP" altLang="en-US" sz="1424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（当日視聴</a:t>
            </a:r>
            <a:r>
              <a:rPr lang="en-US" altLang="ja-JP" sz="1424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424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記載）</a:t>
            </a:r>
            <a:endParaRPr lang="ja-JP" altLang="en-US" sz="1628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AB6D08-51A9-49DD-A8E8-9E6FF5EA3D74}"/>
              </a:ext>
            </a:extLst>
          </p:cNvPr>
          <p:cNvSpPr txBox="1"/>
          <p:nvPr/>
        </p:nvSpPr>
        <p:spPr>
          <a:xfrm>
            <a:off x="3971787" y="6251233"/>
            <a:ext cx="3345788" cy="1758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034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登録後、本会より</a:t>
            </a:r>
            <a:endParaRPr lang="en-US" altLang="ja-JP" sz="122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3034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2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事前登録完了（当日視聴</a:t>
            </a:r>
            <a:r>
              <a:rPr lang="en-US" altLang="ja-JP" sz="122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22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記載）メールが</a:t>
            </a:r>
            <a:endParaRPr lang="en-US" altLang="ja-JP" sz="1220" b="1" u="sng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3034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2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届きます。</a:t>
            </a:r>
            <a:endParaRPr lang="en-US" altLang="ja-JP" sz="122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3034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当日は、開催時刻が近くなりましたら</a:t>
            </a:r>
            <a:endParaRPr lang="en-US" altLang="ja-JP" sz="122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3034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2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22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ここをクリックして参加</a:t>
            </a:r>
            <a:r>
              <a:rPr lang="en-US" altLang="ja-JP" sz="122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 </a:t>
            </a:r>
            <a:r>
              <a:rPr lang="ja-JP" altLang="en-US" sz="12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を押して、</a:t>
            </a:r>
            <a:endParaRPr lang="en-US" altLang="ja-JP" sz="122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3034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  ご視聴ください。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ECA2EB6-88A9-4A0A-A0AE-3080362670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6" y="8624467"/>
            <a:ext cx="283650" cy="2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2BA5BBA-BDA6-410C-AB00-715F558E70E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43" y="10065147"/>
            <a:ext cx="207900" cy="19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5700810-825A-4987-8603-9F4F5891862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32" y="10067905"/>
            <a:ext cx="209924" cy="21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935D18-8BB5-4441-B509-33500C964C61}"/>
              </a:ext>
            </a:extLst>
          </p:cNvPr>
          <p:cNvSpPr txBox="1"/>
          <p:nvPr/>
        </p:nvSpPr>
        <p:spPr>
          <a:xfrm>
            <a:off x="1160676" y="8623082"/>
            <a:ext cx="4408579" cy="616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034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ご注意・お願い</a:t>
            </a:r>
            <a:endParaRPr lang="en-US" altLang="ja-JP" sz="122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3034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19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11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本会自体の録画・録音・撮影はお控えください。</a:t>
            </a:r>
            <a:endParaRPr lang="en-US" altLang="ja-JP" sz="1119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3034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68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068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医療関係者向けのセミナーですのでご視聴環境にご配慮ください。</a:t>
            </a:r>
            <a:endParaRPr lang="en-US" altLang="ja-JP" sz="1068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A081A3-593E-4CA4-9D2E-F5C54B775C4C}"/>
              </a:ext>
            </a:extLst>
          </p:cNvPr>
          <p:cNvSpPr txBox="1"/>
          <p:nvPr/>
        </p:nvSpPr>
        <p:spPr>
          <a:xfrm>
            <a:off x="627633" y="9875503"/>
            <a:ext cx="6400658" cy="248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3034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17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視聴登録や当日の視聴に関して、ご不明な点などございましたら、こちらまでご連絡ください。</a:t>
            </a:r>
            <a:endParaRPr lang="en-US" altLang="ja-JP" sz="9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C41C294-5E8F-4DA8-8906-EAD0E9170E48}"/>
              </a:ext>
            </a:extLst>
          </p:cNvPr>
          <p:cNvSpPr txBox="1"/>
          <p:nvPr/>
        </p:nvSpPr>
        <p:spPr>
          <a:xfrm>
            <a:off x="627384" y="10055923"/>
            <a:ext cx="2241958" cy="248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3034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17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杏林製薬株式会社　前田　佳延</a:t>
            </a:r>
            <a:endParaRPr lang="en-US" altLang="ja-JP" sz="9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9D3F4AA-7151-47B0-91F7-922DFD3868F5}"/>
              </a:ext>
            </a:extLst>
          </p:cNvPr>
          <p:cNvCxnSpPr>
            <a:cxnSpLocks/>
          </p:cNvCxnSpPr>
          <p:nvPr/>
        </p:nvCxnSpPr>
        <p:spPr>
          <a:xfrm flipH="1" flipV="1">
            <a:off x="4969750" y="7767546"/>
            <a:ext cx="2513" cy="5977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0744B1F-6AD3-4621-B901-86601E0C4D34}"/>
              </a:ext>
            </a:extLst>
          </p:cNvPr>
          <p:cNvSpPr/>
          <p:nvPr/>
        </p:nvSpPr>
        <p:spPr>
          <a:xfrm>
            <a:off x="697638" y="5085062"/>
            <a:ext cx="1636642" cy="484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endParaRPr lang="ja-JP" altLang="en-US" sz="1832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BFBBB04-C20E-48A3-B5B5-668B17E850B3}"/>
              </a:ext>
            </a:extLst>
          </p:cNvPr>
          <p:cNvCxnSpPr>
            <a:cxnSpLocks/>
          </p:cNvCxnSpPr>
          <p:nvPr/>
        </p:nvCxnSpPr>
        <p:spPr>
          <a:xfrm flipH="1">
            <a:off x="2379370" y="3730527"/>
            <a:ext cx="1678326" cy="13013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1FDF15D-2A6D-4795-BD34-3249A1076CD4}"/>
              </a:ext>
            </a:extLst>
          </p:cNvPr>
          <p:cNvSpPr/>
          <p:nvPr/>
        </p:nvSpPr>
        <p:spPr>
          <a:xfrm>
            <a:off x="627385" y="6815265"/>
            <a:ext cx="265846" cy="299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endParaRPr lang="ja-JP" altLang="en-US" sz="1832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0A973FC-2045-4BA1-BACB-7B29A83F6076}"/>
              </a:ext>
            </a:extLst>
          </p:cNvPr>
          <p:cNvSpPr>
            <a:spLocks/>
          </p:cNvSpPr>
          <p:nvPr/>
        </p:nvSpPr>
        <p:spPr>
          <a:xfrm>
            <a:off x="648125" y="3270762"/>
            <a:ext cx="3274351" cy="24088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3042" tIns="46521" rIns="93042" bIns="465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endParaRPr lang="ja-JP" altLang="en-US" sz="1832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CB1E397-1DC1-4909-A7A0-B1C418200C76}"/>
              </a:ext>
            </a:extLst>
          </p:cNvPr>
          <p:cNvSpPr txBox="1"/>
          <p:nvPr/>
        </p:nvSpPr>
        <p:spPr>
          <a:xfrm>
            <a:off x="4016154" y="10067998"/>
            <a:ext cx="3199742" cy="24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17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yoshinobu.maeda@mb.kyorin-pharm.co.jp</a:t>
            </a:r>
            <a:endParaRPr lang="ja-JP" altLang="en-US" sz="1017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D381F9D-019B-444E-82E2-5B46F8CE761C}"/>
              </a:ext>
            </a:extLst>
          </p:cNvPr>
          <p:cNvSpPr/>
          <p:nvPr/>
        </p:nvSpPr>
        <p:spPr>
          <a:xfrm>
            <a:off x="4579133" y="2385751"/>
            <a:ext cx="1627369" cy="264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19" dirty="0">
                <a:solidFill>
                  <a:srgbClr val="000000"/>
                </a:solidFill>
                <a:latin typeface="Times" charset="0"/>
                <a:ea typeface="Osaka" charset="-128"/>
              </a:rPr>
              <a:t>【</a:t>
            </a:r>
            <a:r>
              <a:rPr lang="ja-JP" altLang="en-US" sz="1119" dirty="0">
                <a:solidFill>
                  <a:srgbClr val="000000"/>
                </a:solidFill>
                <a:latin typeface="Times" charset="0"/>
                <a:ea typeface="Osaka" charset="-128"/>
              </a:rPr>
              <a:t>二次元バーコード</a:t>
            </a:r>
            <a:r>
              <a:rPr lang="en-US" altLang="ja-JP" sz="1119" dirty="0">
                <a:solidFill>
                  <a:srgbClr val="000000"/>
                </a:solidFill>
                <a:latin typeface="Times" charset="0"/>
                <a:ea typeface="Osaka" charset="-128"/>
              </a:rPr>
              <a:t>】</a:t>
            </a:r>
            <a:endParaRPr lang="ja-JP" altLang="en-US" sz="1119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282D054-B927-4CB1-B19C-11F072E5B4E0}"/>
              </a:ext>
            </a:extLst>
          </p:cNvPr>
          <p:cNvCxnSpPr>
            <a:cxnSpLocks/>
          </p:cNvCxnSpPr>
          <p:nvPr/>
        </p:nvCxnSpPr>
        <p:spPr>
          <a:xfrm flipH="1">
            <a:off x="4057696" y="8365291"/>
            <a:ext cx="9120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3ECA286-FD1F-463B-B66B-4051F74B1E1D}"/>
              </a:ext>
            </a:extLst>
          </p:cNvPr>
          <p:cNvSpPr/>
          <p:nvPr/>
        </p:nvSpPr>
        <p:spPr>
          <a:xfrm>
            <a:off x="589995" y="8210083"/>
            <a:ext cx="3313327" cy="3155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endParaRPr lang="ja-JP" altLang="en-US" sz="1832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E96877-C345-4220-BFC1-2BE38C67D6EC}"/>
              </a:ext>
            </a:extLst>
          </p:cNvPr>
          <p:cNvSpPr txBox="1"/>
          <p:nvPr/>
        </p:nvSpPr>
        <p:spPr>
          <a:xfrm>
            <a:off x="313693" y="9268623"/>
            <a:ext cx="6861962" cy="54938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defTabSz="1007943">
              <a:defRPr/>
            </a:pPr>
            <a:r>
              <a:rPr lang="ja-JP" altLang="en-US" sz="99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得した個人情報は、弊社の「個人情報保護方針」に基づき適切かつ厳格に取り扱います。また取得した個人情報は、本「講演会」の運営の目的以外には使用せず、ご同意なく第三者に開示・提供することはありません。 「個人情報保護方針」</a:t>
            </a:r>
            <a:r>
              <a:rPr lang="en-US" altLang="ja-JP" sz="99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https://www.kyorin-pharm.co.jp/privacy.shtml</a:t>
            </a:r>
            <a:endParaRPr lang="ja-JP" altLang="en-US" sz="99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87BCE57-B869-49D3-BF91-4BE3382DA3B6}"/>
              </a:ext>
            </a:extLst>
          </p:cNvPr>
          <p:cNvSpPr/>
          <p:nvPr/>
        </p:nvSpPr>
        <p:spPr>
          <a:xfrm>
            <a:off x="621549" y="941422"/>
            <a:ext cx="417084" cy="3850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28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lang="ja-JP" altLang="en-US" sz="1628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95A76D2-4DD8-4530-9E20-F4D42AC3EBC8}"/>
              </a:ext>
            </a:extLst>
          </p:cNvPr>
          <p:cNvSpPr/>
          <p:nvPr/>
        </p:nvSpPr>
        <p:spPr>
          <a:xfrm>
            <a:off x="1113185" y="936865"/>
            <a:ext cx="6024275" cy="38500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034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28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事前登録方法</a:t>
            </a:r>
          </a:p>
        </p:txBody>
      </p:sp>
      <p:pic>
        <p:nvPicPr>
          <p:cNvPr id="38" name="図 37">
            <a:hlinkClick r:id="rId8"/>
            <a:extLst>
              <a:ext uri="{FF2B5EF4-FFF2-40B4-BE49-F238E27FC236}">
                <a16:creationId xmlns:a16="http://schemas.microsoft.com/office/drawing/2014/main" id="{E98F20B0-BB5A-48F1-BCAD-824EDA951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4344" y="1404850"/>
            <a:ext cx="1234789" cy="1231012"/>
          </a:xfrm>
          <a:prstGeom prst="rect">
            <a:avLst/>
          </a:prstGeom>
        </p:spPr>
      </p:pic>
      <p:sp>
        <p:nvSpPr>
          <p:cNvPr id="39" name="正方形/長方形 38">
            <a:hlinkClick r:id="rId8"/>
            <a:extLst>
              <a:ext uri="{FF2B5EF4-FFF2-40B4-BE49-F238E27FC236}">
                <a16:creationId xmlns:a16="http://schemas.microsoft.com/office/drawing/2014/main" id="{FD21AC37-C76C-492A-8AA7-AFDDBCC34C74}"/>
              </a:ext>
            </a:extLst>
          </p:cNvPr>
          <p:cNvSpPr/>
          <p:nvPr/>
        </p:nvSpPr>
        <p:spPr>
          <a:xfrm>
            <a:off x="567995" y="2684568"/>
            <a:ext cx="8770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https://kyorin-pharm-co-jp.zoom.us/webinar/register/WN_sBdAsER1Smu7j1aByFDPhg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ABE5F3-8AD5-453F-A0FA-3708097D26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2136" y="3745893"/>
            <a:ext cx="2374908" cy="15376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0A55DFA-2EB2-41BB-AC4C-011019E6C49B}"/>
              </a:ext>
            </a:extLst>
          </p:cNvPr>
          <p:cNvSpPr/>
          <p:nvPr/>
        </p:nvSpPr>
        <p:spPr>
          <a:xfrm>
            <a:off x="3923152" y="5401006"/>
            <a:ext cx="3718810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2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2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中央駅前南国パーキングをご利用くださいませ。　　</a:t>
            </a:r>
            <a:r>
              <a:rPr lang="en-US" altLang="ja-JP" sz="122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2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駐車券をご用意しております。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253357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ゲーファピキサント">
      <a:dk1>
        <a:srgbClr val="331D5C"/>
      </a:dk1>
      <a:lt1>
        <a:srgbClr val="FFFFFF"/>
      </a:lt1>
      <a:dk2>
        <a:srgbClr val="FFFFFF"/>
      </a:dk2>
      <a:lt2>
        <a:srgbClr val="FFFFFF"/>
      </a:lt2>
      <a:accent1>
        <a:srgbClr val="331D5C"/>
      </a:accent1>
      <a:accent2>
        <a:srgbClr val="00A69C"/>
      </a:accent2>
      <a:accent3>
        <a:srgbClr val="F48762"/>
      </a:accent3>
      <a:accent4>
        <a:srgbClr val="C8E6F6"/>
      </a:accent4>
      <a:accent5>
        <a:srgbClr val="000000"/>
      </a:accent5>
      <a:accent6>
        <a:srgbClr val="A6A6A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14138</TotalTime>
  <Words>523</Words>
  <Application>Microsoft Office PowerPoint</Application>
  <PresentationFormat>ユーザー設定</PresentationFormat>
  <Paragraphs>58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Times</vt:lpstr>
      <vt:lpstr>Office テーマ</vt:lpstr>
      <vt:lpstr>1_Office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株式会社協和企画</dc:creator>
  <cp:lastModifiedBy>薬剤部 no.9</cp:lastModifiedBy>
  <cp:revision>38</cp:revision>
  <cp:lastPrinted>2024-08-19T02:03:52Z</cp:lastPrinted>
  <dcterms:created xsi:type="dcterms:W3CDTF">2021-10-09T02:11:38Z</dcterms:created>
  <dcterms:modified xsi:type="dcterms:W3CDTF">2024-08-22T10:31:42Z</dcterms:modified>
</cp:coreProperties>
</file>